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77"/>
  </p:notesMasterIdLst>
  <p:sldIdLst>
    <p:sldId id="440" r:id="rId2"/>
    <p:sldId id="767" r:id="rId3"/>
    <p:sldId id="696" r:id="rId4"/>
    <p:sldId id="697" r:id="rId5"/>
    <p:sldId id="698" r:id="rId6"/>
    <p:sldId id="662" r:id="rId7"/>
    <p:sldId id="601" r:id="rId8"/>
    <p:sldId id="664" r:id="rId9"/>
    <p:sldId id="663" r:id="rId10"/>
    <p:sldId id="691" r:id="rId11"/>
    <p:sldId id="634" r:id="rId12"/>
    <p:sldId id="648" r:id="rId13"/>
    <p:sldId id="649" r:id="rId14"/>
    <p:sldId id="650" r:id="rId15"/>
    <p:sldId id="651" r:id="rId16"/>
    <p:sldId id="665" r:id="rId17"/>
    <p:sldId id="694" r:id="rId18"/>
    <p:sldId id="695" r:id="rId19"/>
    <p:sldId id="693" r:id="rId20"/>
    <p:sldId id="700" r:id="rId21"/>
    <p:sldId id="699" r:id="rId22"/>
    <p:sldId id="703" r:id="rId23"/>
    <p:sldId id="704" r:id="rId24"/>
    <p:sldId id="717" r:id="rId25"/>
    <p:sldId id="741" r:id="rId26"/>
    <p:sldId id="706" r:id="rId27"/>
    <p:sldId id="707" r:id="rId28"/>
    <p:sldId id="692" r:id="rId29"/>
    <p:sldId id="667" r:id="rId30"/>
    <p:sldId id="666" r:id="rId31"/>
    <p:sldId id="653" r:id="rId32"/>
    <p:sldId id="690" r:id="rId33"/>
    <p:sldId id="709" r:id="rId34"/>
    <p:sldId id="724" r:id="rId35"/>
    <p:sldId id="668" r:id="rId36"/>
    <p:sldId id="708" r:id="rId37"/>
    <p:sldId id="742" r:id="rId38"/>
    <p:sldId id="723" r:id="rId39"/>
    <p:sldId id="618" r:id="rId40"/>
    <p:sldId id="654" r:id="rId41"/>
    <p:sldId id="655" r:id="rId42"/>
    <p:sldId id="656" r:id="rId43"/>
    <p:sldId id="645" r:id="rId44"/>
    <p:sldId id="710" r:id="rId45"/>
    <p:sldId id="711" r:id="rId46"/>
    <p:sldId id="712" r:id="rId47"/>
    <p:sldId id="713" r:id="rId48"/>
    <p:sldId id="714" r:id="rId49"/>
    <p:sldId id="715" r:id="rId50"/>
    <p:sldId id="743" r:id="rId51"/>
    <p:sldId id="716" r:id="rId52"/>
    <p:sldId id="719" r:id="rId53"/>
    <p:sldId id="720" r:id="rId54"/>
    <p:sldId id="721" r:id="rId55"/>
    <p:sldId id="718" r:id="rId56"/>
    <p:sldId id="722" r:id="rId57"/>
    <p:sldId id="744" r:id="rId58"/>
    <p:sldId id="726" r:id="rId59"/>
    <p:sldId id="725" r:id="rId60"/>
    <p:sldId id="729" r:id="rId61"/>
    <p:sldId id="745" r:id="rId62"/>
    <p:sldId id="730" r:id="rId63"/>
    <p:sldId id="728" r:id="rId64"/>
    <p:sldId id="731" r:id="rId65"/>
    <p:sldId id="746" r:id="rId66"/>
    <p:sldId id="727" r:id="rId67"/>
    <p:sldId id="732" r:id="rId68"/>
    <p:sldId id="733" r:id="rId69"/>
    <p:sldId id="734" r:id="rId70"/>
    <p:sldId id="735" r:id="rId71"/>
    <p:sldId id="736" r:id="rId72"/>
    <p:sldId id="737" r:id="rId73"/>
    <p:sldId id="738" r:id="rId74"/>
    <p:sldId id="687" r:id="rId75"/>
    <p:sldId id="739" r:id="rId7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3ABAB91-A4BD-42B1-9BB7-5136277BBF87}">
          <p14:sldIdLst>
            <p14:sldId id="440"/>
            <p14:sldId id="767"/>
            <p14:sldId id="696"/>
            <p14:sldId id="697"/>
            <p14:sldId id="698"/>
            <p14:sldId id="662"/>
            <p14:sldId id="601"/>
            <p14:sldId id="664"/>
            <p14:sldId id="663"/>
          </p14:sldIdLst>
        </p14:section>
        <p14:section name="パーセプトロン予測器" id="{6AC78358-46D5-4982-B3B2-7BBBD9CCE609}">
          <p14:sldIdLst>
            <p14:sldId id="691"/>
            <p14:sldId id="634"/>
            <p14:sldId id="648"/>
            <p14:sldId id="649"/>
            <p14:sldId id="650"/>
            <p14:sldId id="651"/>
            <p14:sldId id="665"/>
            <p14:sldId id="694"/>
            <p14:sldId id="695"/>
            <p14:sldId id="693"/>
            <p14:sldId id="700"/>
            <p14:sldId id="699"/>
            <p14:sldId id="703"/>
            <p14:sldId id="704"/>
            <p14:sldId id="717"/>
          </p14:sldIdLst>
        </p14:section>
        <p14:section name="ハッシュ・パーセプトロン予測器" id="{62B95609-9873-4B3A-9694-4EF1B949BBC4}">
          <p14:sldIdLst>
            <p14:sldId id="741"/>
            <p14:sldId id="706"/>
            <p14:sldId id="707"/>
            <p14:sldId id="692"/>
            <p14:sldId id="667"/>
            <p14:sldId id="666"/>
            <p14:sldId id="653"/>
            <p14:sldId id="690"/>
            <p14:sldId id="709"/>
            <p14:sldId id="724"/>
            <p14:sldId id="668"/>
            <p14:sldId id="708"/>
          </p14:sldIdLst>
        </p14:section>
        <p14:section name="TAGE" id="{A7F340FC-C886-48E0-A0DD-8F16F6C7B7E2}">
          <p14:sldIdLst>
            <p14:sldId id="742"/>
            <p14:sldId id="723"/>
            <p14:sldId id="618"/>
            <p14:sldId id="654"/>
            <p14:sldId id="655"/>
            <p14:sldId id="656"/>
            <p14:sldId id="645"/>
            <p14:sldId id="710"/>
            <p14:sldId id="711"/>
            <p14:sldId id="712"/>
            <p14:sldId id="713"/>
            <p14:sldId id="714"/>
            <p14:sldId id="715"/>
          </p14:sldIdLst>
        </p14:section>
        <p14:section name="BATAGE" id="{1E7D943B-97C4-46E0-9BC7-73575E27B722}">
          <p14:sldIdLst>
            <p14:sldId id="743"/>
            <p14:sldId id="716"/>
            <p14:sldId id="719"/>
            <p14:sldId id="720"/>
            <p14:sldId id="721"/>
            <p14:sldId id="718"/>
            <p14:sldId id="722"/>
          </p14:sldIdLst>
        </p14:section>
        <p14:section name="TAGE の実装" id="{CBE0D4D7-9B74-4939-97CA-0410D058E6A4}">
          <p14:sldIdLst>
            <p14:sldId id="744"/>
            <p14:sldId id="726"/>
            <p14:sldId id="725"/>
            <p14:sldId id="729"/>
          </p14:sldIdLst>
        </p14:section>
        <p14:section name="タイトルなしのセクション" id="{441DAC06-5115-458D-80F3-A3430D09293B}">
          <p14:sldIdLst>
            <p14:sldId id="745"/>
            <p14:sldId id="730"/>
            <p14:sldId id="728"/>
            <p14:sldId id="731"/>
          </p14:sldIdLst>
        </p14:section>
        <p14:section name="複数命令フェッチ" id="{AA7BE12E-DBA3-49DB-86D7-EDD07612C6BE}">
          <p14:sldIdLst>
            <p14:sldId id="746"/>
            <p14:sldId id="727"/>
            <p14:sldId id="732"/>
            <p14:sldId id="733"/>
            <p14:sldId id="734"/>
            <p14:sldId id="735"/>
            <p14:sldId id="736"/>
            <p14:sldId id="737"/>
            <p14:sldId id="738"/>
            <p14:sldId id="687"/>
            <p14:sldId id="73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33FF"/>
    <a:srgbClr val="FF9900"/>
    <a:srgbClr val="009999"/>
    <a:srgbClr val="4E4EF6"/>
    <a:srgbClr val="006699"/>
    <a:srgbClr val="FFFFFF"/>
    <a:srgbClr val="31869D"/>
    <a:srgbClr val="4444E8"/>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02" autoAdjust="0"/>
    <p:restoredTop sz="93451" autoAdjust="0"/>
  </p:normalViewPr>
  <p:slideViewPr>
    <p:cSldViewPr>
      <p:cViewPr varScale="1">
        <p:scale>
          <a:sx n="105" d="100"/>
          <a:sy n="105" d="100"/>
        </p:scale>
        <p:origin x="568" y="72"/>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2023/8/12</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10.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7.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1.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ChampSim/ChampSim/blob/master/branch/hashed_perceptron.bpre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jilp.org/cbp2016/"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ChampSim/ChampSim/blob/master/branch/hashed_perceptron.bpre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atents.google.com/patent/JP6523274B2/ja"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files.inria.fr/pacap/michaud/BATAGE_simulator-1.zip"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www.jilp.org/cbp2016/"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patents.google.com/patent/JP6523274B2/ja"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808982"/>
            <a:ext cx="8460094" cy="630007"/>
          </a:xfrm>
        </p:spPr>
        <p:txBody>
          <a:bodyPr/>
          <a:lstStyle/>
          <a:p>
            <a:r>
              <a:rPr lang="ja-JP" altLang="en-US" sz="2800" dirty="0"/>
              <a:t>先進計算機構成論 </a:t>
            </a:r>
            <a:r>
              <a:rPr kumimoji="1" lang="ja-JP" altLang="en-US" sz="2800" dirty="0"/>
              <a:t>付録：分岐予測の詳細</a:t>
            </a:r>
          </a:p>
        </p:txBody>
      </p:sp>
      <p:sp>
        <p:nvSpPr>
          <p:cNvPr id="3" name="サブタイトル 2">
            <a:extLst>
              <a:ext uri="{FF2B5EF4-FFF2-40B4-BE49-F238E27FC236}">
                <a16:creationId xmlns:a16="http://schemas.microsoft.com/office/drawing/2014/main" id="{3A0F5C5B-1572-4774-B2A0-E43806278B85}"/>
              </a:ext>
            </a:extLst>
          </p:cNvPr>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dirty="0"/>
              <a:t>パーセプトロン予測器</a:t>
            </a:r>
          </a:p>
        </p:txBody>
      </p:sp>
      <p:sp>
        <p:nvSpPr>
          <p:cNvPr id="3" name="テキスト プレースホルダー 2"/>
          <p:cNvSpPr>
            <a:spLocks noGrp="1"/>
          </p:cNvSpPr>
          <p:nvPr>
            <p:ph type="body" sz="quarter" idx="10"/>
          </p:nvPr>
        </p:nvSpPr>
        <p:spPr>
          <a:xfrm>
            <a:off x="251952" y="1088974"/>
            <a:ext cx="8640096" cy="5219751"/>
          </a:xfrm>
        </p:spPr>
        <p:txBody>
          <a:bodyPr/>
          <a:lstStyle/>
          <a:p>
            <a:r>
              <a:rPr lang="ja-JP" altLang="en-US" dirty="0"/>
              <a:t>パーセプトロンを使う分岐予測器は２タイプある：</a:t>
            </a:r>
            <a:endParaRPr lang="en-US" altLang="ja-JP" dirty="0"/>
          </a:p>
          <a:p>
            <a:pPr marL="817200" lvl="1" indent="-457200">
              <a:buFont typeface="+mj-lt"/>
              <a:buAutoNum type="arabicPeriod"/>
            </a:pPr>
            <a:r>
              <a:rPr lang="ja-JP" altLang="en-US" dirty="0"/>
              <a:t>狭義のパーセプトロン予測器</a:t>
            </a:r>
            <a:endParaRPr lang="en-US" altLang="ja-JP" dirty="0"/>
          </a:p>
          <a:p>
            <a:pPr lvl="2"/>
            <a:r>
              <a:rPr lang="ja-JP" altLang="en-US" dirty="0"/>
              <a:t>グローバル履歴のビット列を単層パーセプトロンにかける</a:t>
            </a:r>
            <a:endParaRPr lang="en-US" altLang="ja-JP" dirty="0"/>
          </a:p>
          <a:p>
            <a:pPr lvl="2"/>
            <a:endParaRPr lang="en-US" altLang="ja-JP" dirty="0"/>
          </a:p>
          <a:p>
            <a:pPr marL="817200" lvl="1" indent="-457200">
              <a:buFont typeface="+mj-lt"/>
              <a:buAutoNum type="arabicPeriod"/>
            </a:pPr>
            <a:r>
              <a:rPr lang="ja-JP" altLang="en-US" dirty="0"/>
              <a:t>ハッシュ・パーセプトロン</a:t>
            </a:r>
            <a:r>
              <a:rPr lang="en-US" altLang="ja-JP" dirty="0"/>
              <a:t> </a:t>
            </a:r>
            <a:r>
              <a:rPr lang="ja-JP" altLang="en-US" dirty="0"/>
              <a:t>予測器</a:t>
            </a:r>
            <a:endParaRPr lang="en-US" altLang="ja-JP" dirty="0"/>
          </a:p>
          <a:p>
            <a:pPr lvl="2"/>
            <a:r>
              <a:rPr lang="ja-JP" altLang="en-US" dirty="0"/>
              <a:t>異なる履歴長を使って複数のテーブルから重みを読み出す</a:t>
            </a:r>
            <a:endParaRPr lang="en-US" altLang="ja-JP" dirty="0"/>
          </a:p>
          <a:p>
            <a:pPr lvl="2"/>
            <a:r>
              <a:rPr lang="ja-JP" altLang="en-US" i="1" dirty="0"/>
              <a:t>読み出した重み自体を加算</a:t>
            </a:r>
            <a:endParaRPr lang="en-US" altLang="ja-JP" i="1" dirty="0"/>
          </a:p>
          <a:p>
            <a:r>
              <a:rPr lang="ja-JP" altLang="en-US" dirty="0"/>
              <a:t>備考：</a:t>
            </a:r>
            <a:endParaRPr lang="en-US" altLang="ja-JP" dirty="0"/>
          </a:p>
          <a:p>
            <a:pPr lvl="1"/>
            <a:r>
              <a:rPr lang="ja-JP" altLang="en-US" dirty="0"/>
              <a:t>塩谷が学生の頃は半分ネタだと思われていたが，今は実用化済み</a:t>
            </a:r>
            <a:endParaRPr lang="en-US" altLang="ja-JP" dirty="0"/>
          </a:p>
          <a:p>
            <a:pPr lvl="1"/>
            <a:r>
              <a:rPr lang="ja-JP" altLang="en-US" dirty="0"/>
              <a:t>（正直，塩谷はパーセプトロン一般の事をそんなにわかっていない</a:t>
            </a:r>
            <a:endParaRPr lang="en-US" altLang="ja-JP" i="1" dirty="0"/>
          </a:p>
        </p:txBody>
      </p:sp>
    </p:spTree>
    <p:extLst>
      <p:ext uri="{BB962C8B-B14F-4D97-AF65-F5344CB8AC3E}">
        <p14:creationId xmlns:p14="http://schemas.microsoft.com/office/powerpoint/2010/main" val="3875490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狭義のパーセプトロン予測器</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sz="1800" dirty="0"/>
              <a:t>最初に提案されたパーセプトロン予測器</a:t>
            </a:r>
            <a:br>
              <a:rPr lang="en-US" altLang="ja-JP" sz="1800" dirty="0"/>
            </a:br>
            <a:r>
              <a:rPr lang="ja-JP" altLang="en-US" sz="1800" dirty="0"/>
              <a:t>（以降の数ページでは，これを説明）</a:t>
            </a:r>
            <a:br>
              <a:rPr lang="en-US" altLang="ja-JP" sz="1800" dirty="0"/>
            </a:br>
            <a:r>
              <a:rPr kumimoji="1" lang="en-US" altLang="ja-JP" sz="1800" i="1" dirty="0"/>
              <a:t>Jimenez, Daniel A et al., Dynamic branch prediction with </a:t>
            </a:r>
            <a:r>
              <a:rPr kumimoji="1" lang="en-US" altLang="ja-JP" sz="1800" i="1" dirty="0" err="1"/>
              <a:t>perceptrons</a:t>
            </a:r>
            <a:r>
              <a:rPr kumimoji="1" lang="en-US" altLang="ja-JP" sz="1800" i="1" dirty="0"/>
              <a:t>, HPCA 2001</a:t>
            </a:r>
          </a:p>
          <a:p>
            <a:pPr marL="457200" indent="-457200">
              <a:buFont typeface="+mj-lt"/>
              <a:buAutoNum type="arabicPeriod"/>
            </a:pPr>
            <a:r>
              <a:rPr kumimoji="1" lang="en-US" altLang="ja-JP" sz="1800" dirty="0"/>
              <a:t>Path-Based </a:t>
            </a:r>
            <a:r>
              <a:rPr kumimoji="1" lang="ja-JP" altLang="en-US" sz="1800" dirty="0"/>
              <a:t>予測器</a:t>
            </a:r>
            <a:br>
              <a:rPr kumimoji="1" lang="en-US" altLang="ja-JP" sz="1800" i="1" dirty="0"/>
            </a:br>
            <a:r>
              <a:rPr kumimoji="1" lang="en-US" altLang="ja-JP" sz="1800" i="1" dirty="0"/>
              <a:t>Jimenez, Daniel A et al., </a:t>
            </a:r>
            <a:r>
              <a:rPr lang="en-US" altLang="ja-JP" sz="1800" i="1" dirty="0"/>
              <a:t>Fast Path-Based Neural Branch Prediction, MICRO 2003</a:t>
            </a:r>
            <a:endParaRPr kumimoji="1" lang="en-US" altLang="ja-JP" sz="1800" i="1" dirty="0"/>
          </a:p>
          <a:p>
            <a:pPr marL="457200" indent="-457200">
              <a:buFont typeface="+mj-lt"/>
              <a:buAutoNum type="arabicPeriod"/>
            </a:pPr>
            <a:r>
              <a:rPr lang="en-US" altLang="ja-JP" sz="1800" dirty="0"/>
              <a:t>Piecewise Linear </a:t>
            </a:r>
            <a:r>
              <a:rPr kumimoji="1" lang="ja-JP" altLang="en-US" sz="1800" dirty="0"/>
              <a:t>予測器</a:t>
            </a:r>
            <a:br>
              <a:rPr lang="en-US" altLang="ja-JP" sz="1800" i="1" dirty="0"/>
            </a:br>
            <a:r>
              <a:rPr kumimoji="1" lang="en-US" altLang="ja-JP" sz="1800" i="1" dirty="0"/>
              <a:t>Jimenez, Daniel A et al., </a:t>
            </a:r>
            <a:r>
              <a:rPr lang="en-US" altLang="ja-JP" sz="1800" i="1" dirty="0"/>
              <a:t>Piecewise Linear Branch Prediction, ISCA 2005</a:t>
            </a:r>
          </a:p>
        </p:txBody>
      </p:sp>
    </p:spTree>
    <p:extLst>
      <p:ext uri="{BB962C8B-B14F-4D97-AF65-F5344CB8AC3E}">
        <p14:creationId xmlns:p14="http://schemas.microsoft.com/office/powerpoint/2010/main" val="3453473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sz="2800"/>
              <a:t>パーセプトロン</a:t>
            </a:r>
            <a:r>
              <a:rPr lang="ja-JP" altLang="en-US" sz="2800" dirty="0"/>
              <a:t>予測器</a:t>
            </a:r>
            <a:endParaRPr lang="ja-JP" altLang="en-US" dirty="0"/>
          </a:p>
        </p:txBody>
      </p:sp>
      <p:sp>
        <p:nvSpPr>
          <p:cNvPr id="3" name="テキスト プレースホルダー 2"/>
          <p:cNvSpPr>
            <a:spLocks noGrp="1"/>
          </p:cNvSpPr>
          <p:nvPr>
            <p:ph type="body" sz="quarter" idx="10"/>
          </p:nvPr>
        </p:nvSpPr>
        <p:spPr>
          <a:xfrm>
            <a:off x="251952" y="1088974"/>
            <a:ext cx="8280092" cy="5219751"/>
          </a:xfrm>
        </p:spPr>
        <p:txBody>
          <a:bodyPr/>
          <a:lstStyle/>
          <a:p>
            <a:r>
              <a:rPr lang="ja-JP" altLang="en-US" dirty="0"/>
              <a:t>モチベーション：</a:t>
            </a:r>
            <a:endParaRPr lang="en-US" altLang="ja-JP" dirty="0"/>
          </a:p>
          <a:p>
            <a:pPr lvl="1"/>
            <a:r>
              <a:rPr lang="ja-JP" altLang="en-US" dirty="0"/>
              <a:t>グローバル履歴のうち，本当に相関があるのは一部のビットのみ</a:t>
            </a:r>
            <a:endParaRPr lang="en-US" altLang="ja-JP" dirty="0"/>
          </a:p>
          <a:p>
            <a:pPr lvl="1"/>
            <a:r>
              <a:rPr lang="ja-JP" altLang="en-US" dirty="0"/>
              <a:t>ある特定の </a:t>
            </a:r>
            <a:r>
              <a:rPr lang="en-US" altLang="ja-JP" dirty="0"/>
              <a:t>if </a:t>
            </a:r>
            <a:r>
              <a:rPr lang="ja-JP" altLang="en-US" dirty="0"/>
              <a:t>文同士で相関がある場合，間の履歴は無駄</a:t>
            </a:r>
            <a:endParaRPr lang="en-US" altLang="ja-JP" dirty="0"/>
          </a:p>
          <a:p>
            <a:r>
              <a:rPr lang="ja-JP" altLang="en-US" dirty="0"/>
              <a:t>パーセプトロン予測器：</a:t>
            </a:r>
            <a:endParaRPr lang="en-US" altLang="ja-JP" dirty="0"/>
          </a:p>
          <a:p>
            <a:pPr lvl="1"/>
            <a:r>
              <a:rPr lang="ja-JP" altLang="en-US" dirty="0"/>
              <a:t>単層パーセプトロンを使って予測</a:t>
            </a:r>
            <a:endParaRPr lang="en-US" altLang="ja-JP" dirty="0"/>
          </a:p>
          <a:p>
            <a:pPr lvl="1"/>
            <a:r>
              <a:rPr lang="ja-JP" altLang="en-US" dirty="0"/>
              <a:t>高速に予測を行う必要があるため，ややこしいことは無理</a:t>
            </a:r>
            <a:endParaRPr lang="en-US" altLang="ja-JP" dirty="0"/>
          </a:p>
          <a:p>
            <a:pPr lvl="2"/>
            <a:r>
              <a:rPr lang="ja-JP" altLang="en-US" dirty="0"/>
              <a:t>１層限定で，重みは８ビット固定小数点とか</a:t>
            </a:r>
            <a:endParaRPr lang="en-US" altLang="ja-JP" dirty="0"/>
          </a:p>
        </p:txBody>
      </p:sp>
    </p:spTree>
    <p:extLst>
      <p:ext uri="{BB962C8B-B14F-4D97-AF65-F5344CB8AC3E}">
        <p14:creationId xmlns:p14="http://schemas.microsoft.com/office/powerpoint/2010/main" val="1831207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単層パーセプトロン</a:t>
            </a:r>
            <a:br>
              <a:rPr kumimoji="1" lang="en-US" altLang="ja-JP" dirty="0"/>
            </a:br>
            <a:r>
              <a:rPr kumimoji="1" lang="ja-JP" altLang="en-US" sz="2000" dirty="0"/>
              <a:t>（通常は </a:t>
            </a:r>
            <a:r>
              <a:rPr kumimoji="1" lang="en-US" altLang="ja-JP" sz="2000" dirty="0"/>
              <a:t>0,1 </a:t>
            </a:r>
            <a:r>
              <a:rPr kumimoji="1" lang="ja-JP" altLang="en-US" sz="2000" dirty="0"/>
              <a:t>が入力だが，分岐予測では</a:t>
            </a:r>
            <a:r>
              <a:rPr kumimoji="1" lang="en-US" altLang="ja-JP" sz="2000" dirty="0"/>
              <a:t>-1,1</a:t>
            </a:r>
            <a:r>
              <a:rPr kumimoji="1" lang="ja-JP" altLang="en-US" sz="2000" dirty="0"/>
              <a:t>に</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C76CD328-B560-4E84-B93F-AC51A9DA24DD}"/>
                  </a:ext>
                </a:extLst>
              </p:cNvPr>
              <p:cNvSpPr>
                <a:spLocks noGrp="1"/>
              </p:cNvSpPr>
              <p:nvPr>
                <p:ph type="body" sz="quarter" idx="10"/>
              </p:nvPr>
            </p:nvSpPr>
            <p:spPr>
              <a:xfrm>
                <a:off x="5832014" y="2798993"/>
                <a:ext cx="2970033" cy="629700"/>
              </a:xfrm>
            </p:spPr>
            <p:txBody>
              <a:bodyPr/>
              <a:lstStyle/>
              <a:p>
                <a14:m>
                  <m:oMath xmlns:m="http://schemas.openxmlformats.org/officeDocument/2006/math">
                    <m:r>
                      <a:rPr kumimoji="1" lang="en-US" altLang="ja-JP" b="0" i="1" dirty="0" smtClean="0">
                        <a:latin typeface="Cambria Math" panose="02040503050406030204" pitchFamily="18" charset="0"/>
                      </a:rPr>
                      <m:t>𝑧</m:t>
                    </m:r>
                    <m:r>
                      <a:rPr kumimoji="1" lang="en-US" altLang="ja-JP"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nary>
                      <m:naryPr>
                        <m:chr m:val="∑"/>
                        <m:ctrlPr>
                          <a:rPr kumimoji="1" lang="en-US" altLang="ja-JP" i="1" dirty="0" smtClean="0">
                            <a:latin typeface="Cambria Math" panose="02040503050406030204" pitchFamily="18" charset="0"/>
                          </a:rPr>
                        </m:ctrlPr>
                      </m:naryPr>
                      <m:sub>
                        <m:r>
                          <m:rPr>
                            <m:brk m:alnAt="23"/>
                          </m:rP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sub>
                      <m:sup>
                        <m:r>
                          <a:rPr kumimoji="1" lang="en-US" altLang="ja-JP" b="0" i="1" dirty="0" smtClean="0">
                            <a:latin typeface="Cambria Math" panose="02040503050406030204" pitchFamily="18" charset="0"/>
                          </a:rPr>
                          <m:t>𝑚</m:t>
                        </m:r>
                      </m:sup>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𝑖</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sub>
                        </m:sSub>
                      </m:e>
                    </m:nary>
                  </m:oMath>
                </a14:m>
                <a:br>
                  <a:rPr kumimoji="1" lang="en-US" altLang="ja-JP" dirty="0"/>
                </a:br>
                <a14:m>
                  <m:oMath xmlns:m="http://schemas.openxmlformats.org/officeDocument/2006/math">
                    <m:r>
                      <a:rPr lang="ja-JP" altLang="en-US" i="1" dirty="0">
                        <a:latin typeface="Cambria Math" panose="02040503050406030204" pitchFamily="18" charset="0"/>
                      </a:rPr>
                      <m:t>（</m:t>
                    </m:r>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𝑤</m:t>
                        </m:r>
                      </m:e>
                      <m:sub>
                        <m:r>
                          <a:rPr kumimoji="1" lang="en-US" altLang="ja-JP" i="1" dirty="0" smtClean="0">
                            <a:latin typeface="Cambria Math" panose="02040503050406030204" pitchFamily="18" charset="0"/>
                          </a:rPr>
                          <m:t>0</m:t>
                        </m:r>
                      </m:sub>
                    </m:sSub>
                  </m:oMath>
                </a14:m>
                <a:r>
                  <a:rPr kumimoji="1" lang="en-US" altLang="ja-JP" dirty="0"/>
                  <a:t> </a:t>
                </a:r>
                <a:r>
                  <a:rPr kumimoji="1" lang="ja-JP" altLang="en-US" dirty="0"/>
                  <a:t>はバイアス）</a:t>
                </a:r>
              </a:p>
            </p:txBody>
          </p:sp>
        </mc:Choice>
        <mc:Fallback xmlns="">
          <p:sp>
            <p:nvSpPr>
              <p:cNvPr id="3" name="テキスト プレースホルダー 2">
                <a:extLst>
                  <a:ext uri="{FF2B5EF4-FFF2-40B4-BE49-F238E27FC236}">
                    <a16:creationId xmlns:a16="http://schemas.microsoft.com/office/drawing/2014/main" id="{C76CD328-B560-4E84-B93F-AC51A9DA24DD}"/>
                  </a:ext>
                </a:extLst>
              </p:cNvPr>
              <p:cNvSpPr>
                <a:spLocks noGrp="1" noRot="1" noChangeAspect="1" noMove="1" noResize="1" noEditPoints="1" noAdjustHandles="1" noChangeArrowheads="1" noChangeShapeType="1" noTextEdit="1"/>
              </p:cNvSpPr>
              <p:nvPr>
                <p:ph type="body" sz="quarter" idx="10"/>
              </p:nvPr>
            </p:nvSpPr>
            <p:spPr>
              <a:xfrm>
                <a:off x="5832014" y="2798993"/>
                <a:ext cx="2970033" cy="629700"/>
              </a:xfrm>
              <a:blipFill>
                <a:blip r:embed="rId2"/>
                <a:stretch>
                  <a:fillRect l="-1848" t="-86408" b="-72816"/>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3C3FBF6-56D8-4368-AB14-242ABE83B514}"/>
              </a:ext>
            </a:extLst>
          </p:cNvPr>
          <p:cNvSpPr/>
          <p:nvPr/>
        </p:nvSpPr>
        <p:spPr bwMode="auto">
          <a:xfrm>
            <a:off x="3491987" y="1988984"/>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3278842" y="1268976"/>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3098840" y="90897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3098840" y="908972"/>
                <a:ext cx="360004" cy="360004"/>
              </a:xfrm>
              <a:prstGeom prst="rect">
                <a:avLst/>
              </a:prstGeom>
              <a:blipFill>
                <a:blip r:embed="rId3"/>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3851992" y="90897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3851992" y="908972"/>
                <a:ext cx="360004" cy="360004"/>
              </a:xfrm>
              <a:prstGeom prst="rect">
                <a:avLst/>
              </a:prstGeom>
              <a:blipFill>
                <a:blip r:embed="rId4"/>
                <a:stretch>
                  <a:fillRect l="-10169" b="-1695"/>
                </a:stretch>
              </a:blipFill>
              <a:ln w="6350">
                <a:noFill/>
                <a:headEnd/>
                <a:tailEnd type="none" w="sm" len="med"/>
              </a:ln>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495445F-363E-440D-BEAB-65A78BFEFC09}"/>
              </a:ext>
            </a:extLst>
          </p:cNvPr>
          <p:cNvSpPr/>
          <p:nvPr/>
        </p:nvSpPr>
        <p:spPr bwMode="auto">
          <a:xfrm>
            <a:off x="4932004" y="90897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a:t>
            </a:r>
            <a:endParaRPr lang="ja-JP" altLang="en-US" sz="2000" dirty="0">
              <a:solidFill>
                <a:schemeClr val="tx1">
                  <a:lumMod val="75000"/>
                  <a:lumOff val="25000"/>
                </a:schemeClr>
              </a:solidFill>
              <a:latin typeface="Arial Narrow" panose="020B0606020202030204" pitchFamily="34" charset="0"/>
            </a:endParaRPr>
          </a:p>
        </p:txBody>
      </p:sp>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4031994" y="1268976"/>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4662001" y="1236773"/>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5112007" y="1236773"/>
            <a:ext cx="462154" cy="842212"/>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9BCB978-7455-44C0-9F75-1E921CE16AAE}"/>
                  </a:ext>
                </a:extLst>
              </p:cNvPr>
              <p:cNvSpPr/>
              <p:nvPr/>
            </p:nvSpPr>
            <p:spPr bwMode="auto">
              <a:xfrm>
                <a:off x="3131984" y="135897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0</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3" name="正方形/長方形 22">
                <a:extLst>
                  <a:ext uri="{FF2B5EF4-FFF2-40B4-BE49-F238E27FC236}">
                    <a16:creationId xmlns:a16="http://schemas.microsoft.com/office/drawing/2014/main" id="{19BCB978-7455-44C0-9F75-1E921CE16AAE}"/>
                  </a:ext>
                </a:extLst>
              </p:cNvPr>
              <p:cNvSpPr>
                <a:spLocks noRot="1" noChangeAspect="1" noMove="1" noResize="1" noEditPoints="1" noAdjustHandles="1" noChangeArrowheads="1" noChangeShapeType="1" noTextEdit="1"/>
              </p:cNvSpPr>
              <p:nvPr/>
            </p:nvSpPr>
            <p:spPr bwMode="auto">
              <a:xfrm>
                <a:off x="3131984" y="1358977"/>
                <a:ext cx="360004" cy="360004"/>
              </a:xfrm>
              <a:prstGeom prst="rect">
                <a:avLst/>
              </a:prstGeom>
              <a:blipFill>
                <a:blip r:embed="rId5"/>
                <a:stretch>
                  <a:fillRect l="-16949" b="-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5876AEF-3248-4B60-A091-DBFD29657ED6}"/>
                  </a:ext>
                </a:extLst>
              </p:cNvPr>
              <p:cNvSpPr/>
              <p:nvPr/>
            </p:nvSpPr>
            <p:spPr bwMode="auto">
              <a:xfrm>
                <a:off x="3761991" y="135897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6" name="正方形/長方形 25">
                <a:extLst>
                  <a:ext uri="{FF2B5EF4-FFF2-40B4-BE49-F238E27FC236}">
                    <a16:creationId xmlns:a16="http://schemas.microsoft.com/office/drawing/2014/main" id="{75876AEF-3248-4B60-A091-DBFD29657ED6}"/>
                  </a:ext>
                </a:extLst>
              </p:cNvPr>
              <p:cNvSpPr>
                <a:spLocks noRot="1" noChangeAspect="1" noMove="1" noResize="1" noEditPoints="1" noAdjustHandles="1" noChangeArrowheads="1" noChangeShapeType="1" noTextEdit="1"/>
              </p:cNvSpPr>
              <p:nvPr/>
            </p:nvSpPr>
            <p:spPr bwMode="auto">
              <a:xfrm>
                <a:off x="3761991" y="1358977"/>
                <a:ext cx="360004" cy="360004"/>
              </a:xfrm>
              <a:prstGeom prst="rect">
                <a:avLst/>
              </a:prstGeom>
              <a:blipFill>
                <a:blip r:embed="rId6"/>
                <a:stretch>
                  <a:fillRect l="-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4572000" y="908972"/>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4572000" y="908972"/>
                <a:ext cx="384303" cy="327801"/>
              </a:xfrm>
              <a:prstGeom prst="rect">
                <a:avLst/>
              </a:prstGeom>
              <a:blipFill>
                <a:blip r:embed="rId7"/>
                <a:stretch>
                  <a:fillRect l="-6349" b="-5556"/>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BBF7BBC-7C75-4C19-AEA7-A9C80736AAF6}"/>
                  </a:ext>
                </a:extLst>
              </p:cNvPr>
              <p:cNvSpPr/>
              <p:nvPr/>
            </p:nvSpPr>
            <p:spPr bwMode="auto">
              <a:xfrm>
                <a:off x="4391998" y="135897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1" name="正方形/長方形 30">
                <a:extLst>
                  <a:ext uri="{FF2B5EF4-FFF2-40B4-BE49-F238E27FC236}">
                    <a16:creationId xmlns:a16="http://schemas.microsoft.com/office/drawing/2014/main" id="{CBBF7BBC-7C75-4C19-AEA7-A9C80736AAF6}"/>
                  </a:ext>
                </a:extLst>
              </p:cNvPr>
              <p:cNvSpPr>
                <a:spLocks noRot="1" noChangeAspect="1" noMove="1" noResize="1" noEditPoints="1" noAdjustHandles="1" noChangeArrowheads="1" noChangeShapeType="1" noTextEdit="1"/>
              </p:cNvSpPr>
              <p:nvPr/>
            </p:nvSpPr>
            <p:spPr bwMode="auto">
              <a:xfrm>
                <a:off x="4391998" y="1358977"/>
                <a:ext cx="360004" cy="360004"/>
              </a:xfrm>
              <a:prstGeom prst="rect">
                <a:avLst/>
              </a:prstGeom>
              <a:blipFill>
                <a:blip r:embed="rId8"/>
                <a:stretch>
                  <a:fillRect l="-16667" b="-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5382009" y="908972"/>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5382009" y="908972"/>
                <a:ext cx="384303" cy="327801"/>
              </a:xfrm>
              <a:prstGeom prst="rect">
                <a:avLst/>
              </a:prstGeom>
              <a:blipFill>
                <a:blip r:embed="rId9"/>
                <a:stretch>
                  <a:fillRect l="-15873" b="-1852"/>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37A6735B-AE08-494C-BC8B-162EF8973DE7}"/>
                  </a:ext>
                </a:extLst>
              </p:cNvPr>
              <p:cNvSpPr/>
              <p:nvPr/>
            </p:nvSpPr>
            <p:spPr bwMode="auto">
              <a:xfrm>
                <a:off x="5022005" y="135897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8" name="正方形/長方形 37">
                <a:extLst>
                  <a:ext uri="{FF2B5EF4-FFF2-40B4-BE49-F238E27FC236}">
                    <a16:creationId xmlns:a16="http://schemas.microsoft.com/office/drawing/2014/main" id="{37A6735B-AE08-494C-BC8B-162EF8973DE7}"/>
                  </a:ext>
                </a:extLst>
              </p:cNvPr>
              <p:cNvSpPr>
                <a:spLocks noRot="1" noChangeAspect="1" noMove="1" noResize="1" noEditPoints="1" noAdjustHandles="1" noChangeArrowheads="1" noChangeShapeType="1" noTextEdit="1"/>
              </p:cNvSpPr>
              <p:nvPr/>
            </p:nvSpPr>
            <p:spPr bwMode="auto">
              <a:xfrm>
                <a:off x="5022005" y="1358977"/>
                <a:ext cx="360004" cy="360004"/>
              </a:xfrm>
              <a:prstGeom prst="rect">
                <a:avLst/>
              </a:prstGeom>
              <a:blipFill>
                <a:blip r:embed="rId10"/>
                <a:stretch>
                  <a:fillRect l="-25424" r="-1695"/>
                </a:stretch>
              </a:blipFill>
              <a:ln w="6350">
                <a:noFill/>
                <a:headEnd/>
                <a:tailEnd type="none" w="sm" len="med"/>
              </a:ln>
            </p:spPr>
            <p:txBody>
              <a:bodyPr/>
              <a:lstStyle/>
              <a:p>
                <a:r>
                  <a:rPr lang="ja-JP" altLang="en-US">
                    <a:noFill/>
                  </a:rPr>
                  <a:t> </a:t>
                </a:r>
              </a:p>
            </p:txBody>
          </p:sp>
        </mc:Fallback>
      </mc:AlternateContent>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4572000" y="2888994"/>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4662001" y="297899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0" i="1" dirty="0" smtClean="0">
                          <a:solidFill>
                            <a:schemeClr val="tx1">
                              <a:lumMod val="75000"/>
                              <a:lumOff val="25000"/>
                            </a:schemeClr>
                          </a:solidFill>
                          <a:latin typeface="Cambria Math" panose="02040503050406030204" pitchFamily="18" charset="0"/>
                        </a:rPr>
                        <m:t>𝑧</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4662001" y="2978995"/>
                <a:ext cx="360004" cy="360004"/>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3491988" y="3429000"/>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m:t>
                      </m:r>
                      <m:r>
                        <a:rPr kumimoji="1" lang="en-US" altLang="ja-JP" sz="2400" b="0" i="1" dirty="0" smtClean="0">
                          <a:solidFill>
                            <a:schemeClr val="tx1">
                              <a:lumMod val="75000"/>
                              <a:lumOff val="25000"/>
                            </a:schemeClr>
                          </a:solidFill>
                          <a:latin typeface="Cambria Math" panose="02040503050406030204" pitchFamily="18" charset="0"/>
                        </a:rPr>
                        <m:t>−1</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3491988" y="3429000"/>
                <a:ext cx="2160025" cy="900010"/>
              </a:xfrm>
              <a:prstGeom prst="ellipse">
                <a:avLst/>
              </a:prstGeom>
              <a:blipFill>
                <a:blip r:embed="rId12"/>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4572000" y="4329010"/>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4" name="テキスト プレースホルダー 2">
                <a:extLst>
                  <a:ext uri="{FF2B5EF4-FFF2-40B4-BE49-F238E27FC236}">
                    <a16:creationId xmlns:a16="http://schemas.microsoft.com/office/drawing/2014/main" id="{DDE210C6-8702-48F1-AF08-CE505D4A3F98}"/>
                  </a:ext>
                </a:extLst>
              </p:cNvPr>
              <p:cNvSpPr txBox="1">
                <a:spLocks/>
              </p:cNvSpPr>
              <p:nvPr/>
            </p:nvSpPr>
            <p:spPr bwMode="auto">
              <a:xfrm>
                <a:off x="-9494" y="4959016"/>
                <a:ext cx="8550096" cy="17100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i="0" kern="0" dirty="0">
                    <a:latin typeface="+mj-lt"/>
                  </a:rPr>
                  <a:t>入力：</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1</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𝑚</m:t>
                        </m:r>
                      </m:sub>
                    </m:sSub>
                  </m:oMath>
                </a14:m>
                <a:br>
                  <a:rPr lang="en-US" altLang="ja-JP" i="0" kern="0" dirty="0">
                    <a:latin typeface="+mj-lt"/>
                  </a:rPr>
                </a:br>
                <a:r>
                  <a:rPr lang="ja-JP" altLang="en-US" i="0" kern="0" dirty="0">
                    <a:latin typeface="+mj-lt"/>
                  </a:rPr>
                  <a:t>（</a:t>
                </a:r>
                <a:r>
                  <a:rPr lang="en-US" altLang="ja-JP" i="0" kern="0" dirty="0">
                    <a:latin typeface="+mj-lt"/>
                  </a:rPr>
                  <a:t>1:taken or </a:t>
                </a:r>
                <a:r>
                  <a:rPr lang="en-US" altLang="ja-JP" kern="0" dirty="0">
                    <a:latin typeface="+mj-lt"/>
                  </a:rPr>
                  <a:t>-1:untaken</a:t>
                </a:r>
                <a:r>
                  <a:rPr lang="ja-JP" altLang="en-US" i="0" kern="0" dirty="0">
                    <a:latin typeface="+mj-lt"/>
                  </a:rPr>
                  <a:t>）</a:t>
                </a:r>
                <a:endParaRPr lang="en-US" altLang="ja-JP" kern="0" dirty="0"/>
              </a:p>
              <a:p>
                <a:pPr lvl="1"/>
                <a:r>
                  <a:rPr lang="ja-JP" altLang="en-US" kern="0" dirty="0"/>
                  <a:t>重み（アナログ値）：</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b="0" i="1" kern="0" dirty="0" smtClean="0">
                            <a:latin typeface="Cambria Math" panose="02040503050406030204" pitchFamily="18" charset="0"/>
                          </a:rPr>
                          <m:t>0</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i="1" kern="0" dirty="0" smtClean="0">
                            <a:latin typeface="Cambria Math" panose="02040503050406030204" pitchFamily="18" charset="0"/>
                          </a:rPr>
                          <m:t>𝑚</m:t>
                        </m:r>
                      </m:sub>
                    </m:sSub>
                  </m:oMath>
                </a14:m>
                <a:r>
                  <a:rPr lang="ja-JP" altLang="en-US" kern="0" dirty="0"/>
                  <a:t>（</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a:rPr lang="en-US" altLang="ja-JP" i="1" kern="0" dirty="0">
                            <a:latin typeface="Cambria Math" panose="02040503050406030204" pitchFamily="18" charset="0"/>
                          </a:rPr>
                          <m:t>0</m:t>
                        </m:r>
                      </m:sub>
                    </m:sSub>
                  </m:oMath>
                </a14:m>
                <a:r>
                  <a:rPr lang="ja-JP" altLang="en-US" kern="0" dirty="0"/>
                  <a:t> はバイアス）</a:t>
                </a:r>
                <a:endParaRPr lang="en-US" altLang="ja-JP" kern="0" dirty="0"/>
              </a:p>
              <a:p>
                <a:pPr lvl="1"/>
                <a:r>
                  <a:rPr lang="ja-JP" altLang="en-US" kern="0" dirty="0"/>
                  <a:t>学習：</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b="0" i="1" kern="0" dirty="0" smtClean="0">
                            <a:latin typeface="Cambria Math" panose="02040503050406030204" pitchFamily="18" charset="0"/>
                          </a:rPr>
                          <m:t>𝑤</m:t>
                        </m:r>
                      </m:e>
                      <m:sub>
                        <m:r>
                          <a:rPr lang="en-US" altLang="ja-JP" b="0" i="1" kern="0" dirty="0" smtClean="0">
                            <a:latin typeface="Cambria Math" panose="02040503050406030204" pitchFamily="18" charset="0"/>
                          </a:rPr>
                          <m:t>𝑖</m:t>
                        </m:r>
                      </m:sub>
                    </m:sSub>
                    <m:r>
                      <a:rPr lang="en-US" altLang="ja-JP" b="0" i="1" kern="0" dirty="0" smtClean="0">
                        <a:latin typeface="Cambria Math" panose="02040503050406030204" pitchFamily="18" charset="0"/>
                      </a:rPr>
                      <m:t>=</m:t>
                    </m:r>
                    <m:sSub>
                      <m:sSubPr>
                        <m:ctrlPr>
                          <a:rPr lang="en-US" altLang="ja-JP" b="0" i="1" kern="0" dirty="0" smtClean="0">
                            <a:latin typeface="Cambria Math" panose="02040503050406030204" pitchFamily="18" charset="0"/>
                          </a:rPr>
                        </m:ctrlPr>
                      </m:sSubPr>
                      <m:e>
                        <m:r>
                          <a:rPr lang="en-US" altLang="ja-JP" b="0" i="1" kern="0" dirty="0" smtClean="0">
                            <a:latin typeface="Cambria Math" panose="02040503050406030204" pitchFamily="18" charset="0"/>
                          </a:rPr>
                          <m:t>𝑤</m:t>
                        </m:r>
                      </m:e>
                      <m:sub>
                        <m:r>
                          <a:rPr lang="en-US" altLang="ja-JP" b="0" i="1" kern="0" dirty="0" smtClean="0">
                            <a:latin typeface="Cambria Math" panose="02040503050406030204" pitchFamily="18" charset="0"/>
                          </a:rPr>
                          <m:t>𝑖</m:t>
                        </m:r>
                      </m:sub>
                    </m:sSub>
                    <m:r>
                      <a:rPr lang="en-US" altLang="ja-JP" b="0" i="1" kern="0" dirty="0" smtClean="0">
                        <a:latin typeface="Cambria Math" panose="02040503050406030204" pitchFamily="18" charset="0"/>
                      </a:rPr>
                      <m:t>+</m:t>
                    </m:r>
                    <m:r>
                      <a:rPr lang="en-US" altLang="ja-JP" b="0" i="1" kern="0" dirty="0" smtClean="0">
                        <a:latin typeface="Cambria Math" panose="02040503050406030204" pitchFamily="18" charset="0"/>
                      </a:rPr>
                      <m:t>𝑡</m:t>
                    </m:r>
                    <m:r>
                      <a:rPr lang="en-US" altLang="ja-JP" b="0" i="1" kern="0" dirty="0" smtClean="0">
                        <a:latin typeface="Cambria Math" panose="02040503050406030204" pitchFamily="18" charset="0"/>
                      </a:rPr>
                      <m:t>×</m:t>
                    </m:r>
                    <m:sSub>
                      <m:sSubPr>
                        <m:ctrlPr>
                          <a:rPr lang="en-US" altLang="ja-JP" b="0" i="1" kern="0" dirty="0" smtClean="0">
                            <a:latin typeface="Cambria Math" panose="02040503050406030204" pitchFamily="18" charset="0"/>
                          </a:rPr>
                        </m:ctrlPr>
                      </m:sSubPr>
                      <m:e>
                        <m:r>
                          <a:rPr lang="en-US" altLang="ja-JP" b="0"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endParaRPr lang="en-US" altLang="ja-JP" kern="0" dirty="0"/>
              </a:p>
              <a:p>
                <a:pPr marL="720000" lvl="2" indent="0">
                  <a:buNone/>
                </a:pPr>
                <a:r>
                  <a:rPr lang="ja-JP" altLang="en-US" kern="0" dirty="0"/>
                  <a:t>（</a:t>
                </a:r>
                <a:r>
                  <a:rPr lang="ja-JP" altLang="en-US" b="0" i="0" kern="0" dirty="0">
                    <a:latin typeface="+mj-lt"/>
                  </a:rPr>
                  <a:t>実際の</a:t>
                </a:r>
                <a:r>
                  <a:rPr lang="ja-JP" altLang="en-US" i="0" kern="0" dirty="0">
                    <a:latin typeface="+mj-lt"/>
                  </a:rPr>
                  <a:t>分岐方向 </a:t>
                </a:r>
                <a14:m>
                  <m:oMath xmlns:m="http://schemas.openxmlformats.org/officeDocument/2006/math">
                    <m:r>
                      <a:rPr lang="en-US" altLang="ja-JP" b="0" i="1" kern="0" dirty="0" smtClean="0">
                        <a:latin typeface="Cambria Math" panose="02040503050406030204" pitchFamily="18" charset="0"/>
                      </a:rPr>
                      <m:t>𝑡</m:t>
                    </m:r>
                  </m:oMath>
                </a14:m>
                <a:r>
                  <a:rPr lang="en-US" altLang="ja-JP" b="0" i="0" kern="0" dirty="0">
                    <a:latin typeface="+mj-lt"/>
                  </a:rPr>
                  <a:t> </a:t>
                </a:r>
                <a:r>
                  <a:rPr lang="ja-JP" altLang="en-US" b="0" i="0" kern="0" dirty="0">
                    <a:latin typeface="+mj-lt"/>
                  </a:rPr>
                  <a:t>が </a:t>
                </a:r>
                <a:r>
                  <a:rPr lang="en-US" altLang="ja-JP" b="0" i="0" kern="0" dirty="0">
                    <a:latin typeface="+mj-lt"/>
                  </a:rPr>
                  <a:t>1 </a:t>
                </a:r>
                <a:r>
                  <a:rPr lang="ja-JP" altLang="en-US" b="0" i="0" kern="0" dirty="0">
                    <a:latin typeface="+mj-lt"/>
                  </a:rPr>
                  <a:t>の時，</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r>
                  <a:rPr lang="ja-JP" altLang="en-US" kern="0" dirty="0"/>
                  <a:t> が </a:t>
                </a:r>
                <a:r>
                  <a:rPr lang="en-US" altLang="ja-JP" kern="0" dirty="0"/>
                  <a:t>1 </a:t>
                </a:r>
                <a:r>
                  <a:rPr lang="ja-JP" altLang="en-US" kern="0" dirty="0"/>
                  <a:t>だったなら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を大きく</a:t>
                </a:r>
                <a:br>
                  <a:rPr lang="en-US" altLang="ja-JP" kern="0" dirty="0"/>
                </a:br>
                <a:r>
                  <a:rPr lang="ja-JP" altLang="en-US" kern="0" dirty="0"/>
                  <a:t>　　　　　　　　                             </a:t>
                </a:r>
                <a:r>
                  <a:rPr lang="en-US" altLang="ja-JP" kern="0" dirty="0"/>
                  <a:t>-1 </a:t>
                </a:r>
                <a:r>
                  <a:rPr lang="ja-JP" altLang="en-US" kern="0" dirty="0"/>
                  <a:t>だったなら </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を小さくする</a:t>
                </a:r>
              </a:p>
              <a:p>
                <a:pPr marL="720000" lvl="2" indent="0">
                  <a:buNone/>
                </a:pPr>
                <a:endParaRPr lang="ja-JP" altLang="en-US" kern="0" dirty="0"/>
              </a:p>
            </p:txBody>
          </p:sp>
        </mc:Choice>
        <mc:Fallback xmlns="">
          <p:sp>
            <p:nvSpPr>
              <p:cNvPr id="64" name="テキスト プレースホルダー 2">
                <a:extLst>
                  <a:ext uri="{FF2B5EF4-FFF2-40B4-BE49-F238E27FC236}">
                    <a16:creationId xmlns:a16="http://schemas.microsoft.com/office/drawing/2014/main" id="{DDE210C6-8702-48F1-AF08-CE505D4A3F98}"/>
                  </a:ext>
                </a:extLst>
              </p:cNvPr>
              <p:cNvSpPr txBox="1">
                <a:spLocks noRot="1" noChangeAspect="1" noMove="1" noResize="1" noEditPoints="1" noAdjustHandles="1" noChangeArrowheads="1" noChangeShapeType="1" noTextEdit="1"/>
              </p:cNvSpPr>
              <p:nvPr/>
            </p:nvSpPr>
            <p:spPr bwMode="auto">
              <a:xfrm>
                <a:off x="-9494" y="4959016"/>
                <a:ext cx="8550096" cy="1710020"/>
              </a:xfrm>
              <a:prstGeom prst="rect">
                <a:avLst/>
              </a:prstGeom>
              <a:blipFill>
                <a:blip r:embed="rId13"/>
                <a:stretch>
                  <a:fillRect t="-30961" b="-13879"/>
                </a:stretch>
              </a:blipFill>
              <a:ln w="9525">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415D0EFB-16CF-49A1-BBD3-12777CC99A00}"/>
                  </a:ext>
                </a:extLst>
              </p:cNvPr>
              <p:cNvSpPr/>
              <p:nvPr/>
            </p:nvSpPr>
            <p:spPr bwMode="auto">
              <a:xfrm>
                <a:off x="4662001" y="441901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1</m:t>
                      </m:r>
                      <m:r>
                        <a:rPr lang="en-US" altLang="ja-JP" sz="2000" b="0" i="1" dirty="0"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𝑡𝑎𝑘𝑒𝑛</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 </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𝑜𝑟</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 −1:</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𝑢𝑛𝑡𝑎𝑘𝑒𝑛</m:t>
                      </m:r>
                    </m:oMath>
                  </m:oMathPara>
                </a14:m>
                <a:endParaRPr lang="ja-JP"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24" name="正方形/長方形 23">
                <a:extLst>
                  <a:ext uri="{FF2B5EF4-FFF2-40B4-BE49-F238E27FC236}">
                    <a16:creationId xmlns:a16="http://schemas.microsoft.com/office/drawing/2014/main" id="{415D0EFB-16CF-49A1-BBD3-12777CC99A00}"/>
                  </a:ext>
                </a:extLst>
              </p:cNvPr>
              <p:cNvSpPr>
                <a:spLocks noRot="1" noChangeAspect="1" noMove="1" noResize="1" noEditPoints="1" noAdjustHandles="1" noChangeArrowheads="1" noChangeShapeType="1" noTextEdit="1"/>
              </p:cNvSpPr>
              <p:nvPr/>
            </p:nvSpPr>
            <p:spPr bwMode="auto">
              <a:xfrm>
                <a:off x="4662001" y="4419011"/>
                <a:ext cx="360004" cy="360004"/>
              </a:xfrm>
              <a:prstGeom prst="rect">
                <a:avLst/>
              </a:prstGeom>
              <a:blipFill>
                <a:blip r:embed="rId14"/>
                <a:stretch>
                  <a:fillRect r="-725424"/>
                </a:stretch>
              </a:blipFill>
              <a:ln w="6350">
                <a:noFill/>
                <a:headEnd/>
                <a:tailEnd type="none" w="sm" len="med"/>
              </a:ln>
            </p:spPr>
            <p:txBody>
              <a:bodyPr/>
              <a:lstStyle/>
              <a:p>
                <a:r>
                  <a:rPr lang="ja-JP" altLang="en-US">
                    <a:noFill/>
                  </a:rPr>
                  <a:t> </a:t>
                </a:r>
              </a:p>
            </p:txBody>
          </p:sp>
        </mc:Fallback>
      </mc:AlternateContent>
    </p:spTree>
    <p:extLst>
      <p:ext uri="{BB962C8B-B14F-4D97-AF65-F5344CB8AC3E}">
        <p14:creationId xmlns:p14="http://schemas.microsoft.com/office/powerpoint/2010/main" val="331544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a:t>
            </a:r>
            <a:r>
              <a:rPr lang="en-US" altLang="ja-JP" dirty="0"/>
              <a:t>-1,</a:t>
            </a:r>
            <a:r>
              <a:rPr kumimoji="1" lang="en-US" altLang="ja-JP" dirty="0"/>
              <a:t>1,-1 </a:t>
            </a:r>
            <a:r>
              <a:rPr kumimoji="1" lang="ja-JP" altLang="en-US" dirty="0"/>
              <a:t>なら </a:t>
            </a:r>
            <a:r>
              <a:rPr kumimoji="1" lang="en-US" altLang="ja-JP" dirty="0"/>
              <a:t>1 </a:t>
            </a:r>
            <a:r>
              <a:rPr kumimoji="1" lang="ja-JP" altLang="en-US" dirty="0"/>
              <a:t>」を学習させた場合</a:t>
            </a:r>
          </a:p>
        </p:txBody>
      </p:sp>
      <p:sp>
        <p:nvSpPr>
          <p:cNvPr id="4" name="楕円 3">
            <a:extLst>
              <a:ext uri="{FF2B5EF4-FFF2-40B4-BE49-F238E27FC236}">
                <a16:creationId xmlns:a16="http://schemas.microsoft.com/office/drawing/2014/main" id="{03C3FBF6-56D8-4368-AB14-242ABE83B514}"/>
              </a:ext>
            </a:extLst>
          </p:cNvPr>
          <p:cNvSpPr/>
          <p:nvPr/>
        </p:nvSpPr>
        <p:spPr bwMode="auto">
          <a:xfrm>
            <a:off x="1691968"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1478823"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1298821"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1298821" y="1178975"/>
                <a:ext cx="360004" cy="360004"/>
              </a:xfrm>
              <a:prstGeom prst="rect">
                <a:avLst/>
              </a:prstGeom>
              <a:blipFill>
                <a:blip r:embed="rId2"/>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2051973"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6"/>
                          </a:solidFill>
                          <a:latin typeface="Cambria Math" panose="02040503050406030204" pitchFamily="18" charset="0"/>
                        </a:rPr>
                        <m:t>−</m:t>
                      </m:r>
                      <m:r>
                        <a:rPr lang="en-US" altLang="ja-JP" sz="2000" b="1" i="1" dirty="0" smtClean="0">
                          <a:solidFill>
                            <a:schemeClr val="accent6"/>
                          </a:solidFill>
                          <a:latin typeface="Cambria Math" panose="02040503050406030204" pitchFamily="18" charset="0"/>
                        </a:rPr>
                        <m:t>𝟏</m:t>
                      </m:r>
                    </m:oMath>
                  </m:oMathPara>
                </a14:m>
                <a:endParaRPr lang="ja-JP" altLang="en-US" sz="2000" b="1" dirty="0">
                  <a:solidFill>
                    <a:schemeClr val="accent6"/>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2051973" y="1178975"/>
                <a:ext cx="360004" cy="360004"/>
              </a:xfrm>
              <a:prstGeom prst="rect">
                <a:avLst/>
              </a:prstGeom>
              <a:blipFill>
                <a:blip r:embed="rId3"/>
                <a:stretch>
                  <a:fillRect l="-18644" r="-13559"/>
                </a:stretch>
              </a:blipFill>
              <a:ln w="6350">
                <a:noFill/>
                <a:headEnd/>
                <a:tailEnd type="none" w="sm" len="med"/>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2231975"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2861982" y="1506776"/>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3311988" y="1506776"/>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19BCB978-7455-44C0-9F75-1E921CE16AAE}"/>
              </a:ext>
            </a:extLst>
          </p:cNvPr>
          <p:cNvSpPr/>
          <p:nvPr/>
        </p:nvSpPr>
        <p:spPr bwMode="auto">
          <a:xfrm>
            <a:off x="124196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-8</a:t>
            </a:r>
            <a:endParaRPr lang="en-US" altLang="ja-JP" sz="2000" b="0" dirty="0">
              <a:solidFill>
                <a:schemeClr val="tx1">
                  <a:lumMod val="75000"/>
                  <a:lumOff val="25000"/>
                </a:schemeClr>
              </a:solidFill>
              <a:latin typeface="Arial Narrow" panose="020B0606020202030204" pitchFamily="34" charset="0"/>
            </a:endParaRPr>
          </a:p>
        </p:txBody>
      </p:sp>
      <p:sp>
        <p:nvSpPr>
          <p:cNvPr id="26" name="正方形/長方形 25">
            <a:extLst>
              <a:ext uri="{FF2B5EF4-FFF2-40B4-BE49-F238E27FC236}">
                <a16:creationId xmlns:a16="http://schemas.microsoft.com/office/drawing/2014/main" id="{75876AEF-3248-4B60-A091-DBFD29657ED6}"/>
              </a:ext>
            </a:extLst>
          </p:cNvPr>
          <p:cNvSpPr/>
          <p:nvPr/>
        </p:nvSpPr>
        <p:spPr bwMode="auto">
          <a:xfrm>
            <a:off x="1961972"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2771981"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2771981" y="1178975"/>
                <a:ext cx="384303" cy="327801"/>
              </a:xfrm>
              <a:prstGeom prst="rect">
                <a:avLst/>
              </a:prstGeom>
              <a:blipFill>
                <a:blip r:embed="rId4"/>
                <a:stretch>
                  <a:fillRect/>
                </a:stretch>
              </a:blipFill>
              <a:ln w="6350">
                <a:noFill/>
                <a:headEnd/>
                <a:tailEnd type="none" w="sm" len="med"/>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CBBF7BBC-7C75-4C19-AEA7-A9C80736AAF6}"/>
              </a:ext>
            </a:extLst>
          </p:cNvPr>
          <p:cNvSpPr/>
          <p:nvPr/>
        </p:nvSpPr>
        <p:spPr bwMode="auto">
          <a:xfrm>
            <a:off x="259197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3581990"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m:t>
                      </m:r>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3581990" y="1178975"/>
                <a:ext cx="384303" cy="327801"/>
              </a:xfrm>
              <a:prstGeom prst="rect">
                <a:avLst/>
              </a:prstGeom>
              <a:blipFill>
                <a:blip r:embed="rId5"/>
                <a:stretch>
                  <a:fillRect l="-14286" r="-9524"/>
                </a:stretch>
              </a:blipFill>
              <a:ln w="6350">
                <a:noFill/>
                <a:headEnd/>
                <a:tailEnd type="none" w="sm" len="med"/>
              </a:ln>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7A6735B-AE08-494C-BC8B-162EF8973DE7}"/>
              </a:ext>
            </a:extLst>
          </p:cNvPr>
          <p:cNvSpPr/>
          <p:nvPr/>
        </p:nvSpPr>
        <p:spPr bwMode="auto">
          <a:xfrm>
            <a:off x="322198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-3</a:t>
            </a:r>
            <a:endParaRPr lang="ja-JP" altLang="en-US" sz="2000" dirty="0">
              <a:solidFill>
                <a:schemeClr val="tx1">
                  <a:lumMod val="75000"/>
                  <a:lumOff val="25000"/>
                </a:schemeClr>
              </a:solidFill>
              <a:latin typeface="Arial Narrow" panose="020B0606020202030204" pitchFamily="34" charset="0"/>
            </a:endParaRPr>
          </a:p>
        </p:txBody>
      </p:sp>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2771981"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2861982"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2861982" y="3248998"/>
                <a:ext cx="360004" cy="360004"/>
              </a:xfrm>
              <a:prstGeom prst="rect">
                <a:avLst/>
              </a:prstGeom>
              <a:blipFill>
                <a:blip r:embed="rId6"/>
                <a:stretch>
                  <a:fillRect l="-3333"/>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1691969"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m:t>
                      </m:r>
                      <m:r>
                        <a:rPr kumimoji="1" lang="en-US" altLang="ja-JP" sz="2400" b="0" i="1" dirty="0" smtClean="0">
                          <a:solidFill>
                            <a:schemeClr val="tx1">
                              <a:lumMod val="75000"/>
                              <a:lumOff val="25000"/>
                            </a:schemeClr>
                          </a:solidFill>
                          <a:latin typeface="Cambria Math" panose="02040503050406030204" pitchFamily="18" charset="0"/>
                        </a:rPr>
                        <m:t>−1</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1691969" y="3699003"/>
                <a:ext cx="2160025" cy="900010"/>
              </a:xfrm>
              <a:prstGeom prst="ellipse">
                <a:avLst/>
              </a:prstGeom>
              <a:blipFill>
                <a:blip r:embed="rId7"/>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2771981" y="4599013"/>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3" name="正方形/長方形 62">
                <a:extLst>
                  <a:ext uri="{FF2B5EF4-FFF2-40B4-BE49-F238E27FC236}">
                    <a16:creationId xmlns:a16="http://schemas.microsoft.com/office/drawing/2014/main" id="{0474DEF7-739F-41CD-9AD5-0960543BD70B}"/>
                  </a:ext>
                </a:extLst>
              </p:cNvPr>
              <p:cNvSpPr/>
              <p:nvPr/>
            </p:nvSpPr>
            <p:spPr bwMode="auto">
              <a:xfrm>
                <a:off x="2861982"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63" name="正方形/長方形 62">
                <a:extLst>
                  <a:ext uri="{FF2B5EF4-FFF2-40B4-BE49-F238E27FC236}">
                    <a16:creationId xmlns:a16="http://schemas.microsoft.com/office/drawing/2014/main" id="{0474DEF7-739F-41CD-9AD5-0960543BD70B}"/>
                  </a:ext>
                </a:extLst>
              </p:cNvPr>
              <p:cNvSpPr>
                <a:spLocks noRot="1" noChangeAspect="1" noMove="1" noResize="1" noEditPoints="1" noAdjustHandles="1" noChangeArrowheads="1" noChangeShapeType="1" noTextEdit="1"/>
              </p:cNvSpPr>
              <p:nvPr/>
            </p:nvSpPr>
            <p:spPr bwMode="auto">
              <a:xfrm>
                <a:off x="2861982" y="4689014"/>
                <a:ext cx="360004" cy="360004"/>
              </a:xfrm>
              <a:prstGeom prst="rect">
                <a:avLst/>
              </a:prstGeom>
              <a:blipFill>
                <a:blip r:embed="rId8"/>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FEE77F0D-D68C-409A-8890-96F786DEF6A8}"/>
                  </a:ext>
                </a:extLst>
              </p:cNvPr>
              <p:cNvSpPr>
                <a:spLocks noGrp="1"/>
              </p:cNvSpPr>
              <p:nvPr>
                <p:ph type="body" sz="quarter" idx="10"/>
              </p:nvPr>
            </p:nvSpPr>
            <p:spPr>
              <a:xfrm>
                <a:off x="611956" y="5319021"/>
                <a:ext cx="8280092" cy="1169706"/>
              </a:xfrm>
            </p:spPr>
            <p:txBody>
              <a:bodyPr/>
              <a:lstStyle/>
              <a:p>
                <a:r>
                  <a:rPr lang="en-US" altLang="ja-JP" dirty="0"/>
                  <a:t>-1,</a:t>
                </a:r>
                <a:r>
                  <a:rPr kumimoji="1" lang="en-US" altLang="ja-JP" dirty="0"/>
                  <a:t>1,-1 </a:t>
                </a:r>
                <a:r>
                  <a:rPr lang="ja-JP" altLang="en-US" dirty="0"/>
                  <a:t>以外のパターンが来た場合は，</a:t>
                </a:r>
                <a:r>
                  <a:rPr lang="en-US" altLang="ja-JP" dirty="0"/>
                  <a:t>z </a:t>
                </a:r>
                <a:r>
                  <a:rPr lang="ja-JP" altLang="en-US" dirty="0"/>
                  <a:t>は負の方向に</a:t>
                </a:r>
                <a:endParaRPr lang="en-US" altLang="ja-JP" dirty="0"/>
              </a:p>
              <a:p>
                <a:r>
                  <a:rPr lang="ja-JP" altLang="en-US" dirty="0"/>
                  <a:t>左端はバイアス</a:t>
                </a:r>
                <a:endParaRPr lang="en-US" altLang="ja-JP" dirty="0"/>
              </a:p>
              <a:p>
                <a:pPr lvl="1"/>
                <a14:m>
                  <m:oMath xmlns:m="http://schemas.openxmlformats.org/officeDocument/2006/math">
                    <m:r>
                      <a:rPr lang="en-US" altLang="ja-JP" i="1" dirty="0" smtClean="0">
                        <a:latin typeface="Cambria Math" panose="02040503050406030204" pitchFamily="18" charset="0"/>
                      </a:rPr>
                      <m:t>𝑧</m:t>
                    </m:r>
                    <m:r>
                      <a:rPr lang="en-US" altLang="ja-JP" i="1" dirty="0" smtClean="0">
                        <a:latin typeface="Cambria Math" panose="02040503050406030204" pitchFamily="18" charset="0"/>
                      </a:rPr>
                      <m:t>&gt;0</m:t>
                    </m:r>
                  </m:oMath>
                </a14:m>
                <a:r>
                  <a:rPr lang="en-US" altLang="ja-JP" dirty="0"/>
                  <a:t> ? </a:t>
                </a:r>
                <a:r>
                  <a:rPr lang="ja-JP" altLang="en-US" dirty="0"/>
                  <a:t>は，</a:t>
                </a:r>
                <a14:m>
                  <m:oMath xmlns:m="http://schemas.openxmlformats.org/officeDocument/2006/math">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𝑖</m:t>
                        </m:r>
                        <m:r>
                          <a:rPr lang="en-US" altLang="ja-JP" i="1" dirty="0">
                            <a:latin typeface="Cambria Math" panose="02040503050406030204" pitchFamily="18" charset="0"/>
                          </a:rPr>
                          <m:t>=1</m:t>
                        </m:r>
                      </m:sub>
                      <m:sup>
                        <m:r>
                          <a:rPr lang="en-US" altLang="ja-JP" i="1" dirty="0">
                            <a:latin typeface="Cambria Math" panose="02040503050406030204" pitchFamily="18" charset="0"/>
                          </a:rPr>
                          <m:t>𝑚</m:t>
                        </m:r>
                      </m:sup>
                      <m:e>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𝑤</m:t>
                            </m:r>
                          </m:e>
                          <m:sub>
                            <m:r>
                              <a:rPr lang="en-US" altLang="ja-JP" i="1" dirty="0">
                                <a:latin typeface="Cambria Math" panose="02040503050406030204" pitchFamily="18" charset="0"/>
                              </a:rPr>
                              <m:t>𝑖</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𝑖</m:t>
                            </m:r>
                          </m:sub>
                        </m:sSub>
                      </m:e>
                    </m:nary>
                    <m:r>
                      <a:rPr lang="en-US" altLang="ja-JP" b="0" i="1" smtClean="0">
                        <a:latin typeface="Cambria Math" panose="02040503050406030204" pitchFamily="18" charset="0"/>
                      </a:rPr>
                      <m:t>&gt;−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0</m:t>
                        </m:r>
                      </m:sub>
                    </m:sSub>
                  </m:oMath>
                </a14:m>
                <a:r>
                  <a:rPr lang="en-US" altLang="ja-JP" dirty="0"/>
                  <a:t> ? </a:t>
                </a:r>
                <a:r>
                  <a:rPr lang="ja-JP" altLang="en-US" dirty="0"/>
                  <a:t>に等価</a:t>
                </a:r>
                <a:r>
                  <a:rPr lang="en-US" altLang="ja-JP" dirty="0"/>
                  <a:t> </a:t>
                </a:r>
                <a:endParaRPr lang="ja-JP" altLang="en-US" dirty="0"/>
              </a:p>
            </p:txBody>
          </p:sp>
        </mc:Choice>
        <mc:Fallback xmlns="">
          <p:sp>
            <p:nvSpPr>
              <p:cNvPr id="7" name="テキスト プレースホルダー 6">
                <a:extLst>
                  <a:ext uri="{FF2B5EF4-FFF2-40B4-BE49-F238E27FC236}">
                    <a16:creationId xmlns:a16="http://schemas.microsoft.com/office/drawing/2014/main" id="{FEE77F0D-D68C-409A-8890-96F786DEF6A8}"/>
                  </a:ext>
                </a:extLst>
              </p:cNvPr>
              <p:cNvSpPr>
                <a:spLocks noGrp="1" noRot="1" noChangeAspect="1" noMove="1" noResize="1" noEditPoints="1" noAdjustHandles="1" noChangeArrowheads="1" noChangeShapeType="1" noTextEdit="1"/>
              </p:cNvSpPr>
              <p:nvPr>
                <p:ph type="body" sz="quarter" idx="10"/>
              </p:nvPr>
            </p:nvSpPr>
            <p:spPr>
              <a:xfrm>
                <a:off x="611956" y="5319021"/>
                <a:ext cx="8280092" cy="1169706"/>
              </a:xfrm>
              <a:blipFill>
                <a:blip r:embed="rId9"/>
                <a:stretch>
                  <a:fillRect l="-662" t="-20942" b="-80105"/>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1EB7DCE-1DA1-4294-A863-E56DDC51098D}"/>
              </a:ext>
            </a:extLst>
          </p:cNvPr>
          <p:cNvSpPr/>
          <p:nvPr/>
        </p:nvSpPr>
        <p:spPr bwMode="auto">
          <a:xfrm>
            <a:off x="5652012"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29" name="直線矢印コネクタ 28">
            <a:extLst>
              <a:ext uri="{FF2B5EF4-FFF2-40B4-BE49-F238E27FC236}">
                <a16:creationId xmlns:a16="http://schemas.microsoft.com/office/drawing/2014/main" id="{2BA0EDEF-8A48-4B54-9C23-706809371841}"/>
              </a:ext>
            </a:extLst>
          </p:cNvPr>
          <p:cNvCxnSpPr>
            <a:cxnSpLocks/>
            <a:stCxn id="30" idx="2"/>
            <a:endCxn id="28" idx="1"/>
          </p:cNvCxnSpPr>
          <p:nvPr/>
        </p:nvCxnSpPr>
        <p:spPr bwMode="auto">
          <a:xfrm>
            <a:off x="5438867"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6027832-7336-4C2F-86F2-972841537A39}"/>
                  </a:ext>
                </a:extLst>
              </p:cNvPr>
              <p:cNvSpPr/>
              <p:nvPr/>
            </p:nvSpPr>
            <p:spPr bwMode="auto">
              <a:xfrm>
                <a:off x="5258865"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0" name="正方形/長方形 29">
                <a:extLst>
                  <a:ext uri="{FF2B5EF4-FFF2-40B4-BE49-F238E27FC236}">
                    <a16:creationId xmlns:a16="http://schemas.microsoft.com/office/drawing/2014/main" id="{86027832-7336-4C2F-86F2-972841537A39}"/>
                  </a:ext>
                </a:extLst>
              </p:cNvPr>
              <p:cNvSpPr>
                <a:spLocks noRot="1" noChangeAspect="1" noMove="1" noResize="1" noEditPoints="1" noAdjustHandles="1" noChangeArrowheads="1" noChangeShapeType="1" noTextEdit="1"/>
              </p:cNvSpPr>
              <p:nvPr/>
            </p:nvSpPr>
            <p:spPr bwMode="auto">
              <a:xfrm>
                <a:off x="5258865" y="1178975"/>
                <a:ext cx="360004" cy="360004"/>
              </a:xfrm>
              <a:prstGeom prst="rect">
                <a:avLst/>
              </a:prstGeom>
              <a:blipFill>
                <a:blip r:embed="rId10"/>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DC3A502D-5401-496C-8CE8-A69EF4A5B827}"/>
                  </a:ext>
                </a:extLst>
              </p:cNvPr>
              <p:cNvSpPr/>
              <p:nvPr/>
            </p:nvSpPr>
            <p:spPr bwMode="auto">
              <a:xfrm>
                <a:off x="6012017"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6"/>
                          </a:solidFill>
                          <a:latin typeface="Cambria Math" panose="02040503050406030204" pitchFamily="18" charset="0"/>
                        </a:rPr>
                        <m:t>𝟏</m:t>
                      </m:r>
                    </m:oMath>
                  </m:oMathPara>
                </a14:m>
                <a:endParaRPr lang="ja-JP" altLang="en-US" sz="2000" b="1" dirty="0">
                  <a:solidFill>
                    <a:schemeClr val="accent6"/>
                  </a:solidFill>
                  <a:latin typeface="Arial Narrow" panose="020B0606020202030204" pitchFamily="34" charset="0"/>
                </a:endParaRPr>
              </a:p>
            </p:txBody>
          </p:sp>
        </mc:Choice>
        <mc:Fallback xmlns="">
          <p:sp>
            <p:nvSpPr>
              <p:cNvPr id="33" name="正方形/長方形 32">
                <a:extLst>
                  <a:ext uri="{FF2B5EF4-FFF2-40B4-BE49-F238E27FC236}">
                    <a16:creationId xmlns:a16="http://schemas.microsoft.com/office/drawing/2014/main" id="{DC3A502D-5401-496C-8CE8-A69EF4A5B827}"/>
                  </a:ext>
                </a:extLst>
              </p:cNvPr>
              <p:cNvSpPr>
                <a:spLocks noRot="1" noChangeAspect="1" noMove="1" noResize="1" noEditPoints="1" noAdjustHandles="1" noChangeArrowheads="1" noChangeShapeType="1" noTextEdit="1"/>
              </p:cNvSpPr>
              <p:nvPr/>
            </p:nvSpPr>
            <p:spPr bwMode="auto">
              <a:xfrm>
                <a:off x="6012017" y="1178975"/>
                <a:ext cx="360004" cy="360004"/>
              </a:xfrm>
              <a:prstGeom prst="rect">
                <a:avLst/>
              </a:prstGeom>
              <a:blipFill>
                <a:blip r:embed="rId11"/>
                <a:stretch>
                  <a:fillRect l="-3390"/>
                </a:stretch>
              </a:blipFill>
              <a:ln w="6350">
                <a:noFill/>
                <a:headEnd/>
                <a:tailEnd type="none" w="sm" len="med"/>
              </a:ln>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0A598F75-A8F3-4F57-8341-9EF04C82BEC4}"/>
              </a:ext>
            </a:extLst>
          </p:cNvPr>
          <p:cNvCxnSpPr>
            <a:cxnSpLocks/>
            <a:stCxn id="33" idx="2"/>
          </p:cNvCxnSpPr>
          <p:nvPr/>
        </p:nvCxnSpPr>
        <p:spPr bwMode="auto">
          <a:xfrm>
            <a:off x="6192019"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61DCF92C-C8CC-4599-B80C-2F1F9B812A61}"/>
              </a:ext>
            </a:extLst>
          </p:cNvPr>
          <p:cNvCxnSpPr>
            <a:cxnSpLocks/>
            <a:stCxn id="40" idx="2"/>
          </p:cNvCxnSpPr>
          <p:nvPr/>
        </p:nvCxnSpPr>
        <p:spPr bwMode="auto">
          <a:xfrm flipH="1">
            <a:off x="6822026" y="1538979"/>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7D355415-A6A5-4B6E-B7A8-7DDE85473923}"/>
              </a:ext>
            </a:extLst>
          </p:cNvPr>
          <p:cNvCxnSpPr>
            <a:cxnSpLocks/>
            <a:stCxn id="42" idx="2"/>
          </p:cNvCxnSpPr>
          <p:nvPr/>
        </p:nvCxnSpPr>
        <p:spPr bwMode="auto">
          <a:xfrm flipH="1">
            <a:off x="7272032" y="1538979"/>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37" name="正方形/長方形 36">
            <a:extLst>
              <a:ext uri="{FF2B5EF4-FFF2-40B4-BE49-F238E27FC236}">
                <a16:creationId xmlns:a16="http://schemas.microsoft.com/office/drawing/2014/main" id="{671522EC-7B99-4CED-A811-A27D2F15F0D5}"/>
              </a:ext>
            </a:extLst>
          </p:cNvPr>
          <p:cNvSpPr/>
          <p:nvPr/>
        </p:nvSpPr>
        <p:spPr bwMode="auto">
          <a:xfrm>
            <a:off x="511200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-8</a:t>
            </a:r>
            <a:endParaRPr lang="en-US" altLang="ja-JP" sz="2000" b="0" dirty="0">
              <a:solidFill>
                <a:schemeClr val="tx1">
                  <a:lumMod val="75000"/>
                  <a:lumOff val="25000"/>
                </a:schemeClr>
              </a:solidFill>
              <a:latin typeface="Arial Narrow" panose="020B0606020202030204" pitchFamily="34" charset="0"/>
            </a:endParaRPr>
          </a:p>
        </p:txBody>
      </p:sp>
      <p:sp>
        <p:nvSpPr>
          <p:cNvPr id="39" name="正方形/長方形 38">
            <a:extLst>
              <a:ext uri="{FF2B5EF4-FFF2-40B4-BE49-F238E27FC236}">
                <a16:creationId xmlns:a16="http://schemas.microsoft.com/office/drawing/2014/main" id="{C9F6DB61-F8DA-45A7-8F4E-98ED20536658}"/>
              </a:ext>
            </a:extLst>
          </p:cNvPr>
          <p:cNvSpPr/>
          <p:nvPr/>
        </p:nvSpPr>
        <p:spPr bwMode="auto">
          <a:xfrm>
            <a:off x="592201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255F843-988F-4929-87F3-363A1A9646F7}"/>
                  </a:ext>
                </a:extLst>
              </p:cNvPr>
              <p:cNvSpPr/>
              <p:nvPr/>
            </p:nvSpPr>
            <p:spPr bwMode="auto">
              <a:xfrm>
                <a:off x="6732025"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0" name="正方形/長方形 39">
                <a:extLst>
                  <a:ext uri="{FF2B5EF4-FFF2-40B4-BE49-F238E27FC236}">
                    <a16:creationId xmlns:a16="http://schemas.microsoft.com/office/drawing/2014/main" id="{C255F843-988F-4929-87F3-363A1A9646F7}"/>
                  </a:ext>
                </a:extLst>
              </p:cNvPr>
              <p:cNvSpPr>
                <a:spLocks noRot="1" noChangeAspect="1" noMove="1" noResize="1" noEditPoints="1" noAdjustHandles="1" noChangeArrowheads="1" noChangeShapeType="1" noTextEdit="1"/>
              </p:cNvSpPr>
              <p:nvPr/>
            </p:nvSpPr>
            <p:spPr bwMode="auto">
              <a:xfrm>
                <a:off x="6732025" y="1211178"/>
                <a:ext cx="384303" cy="327801"/>
              </a:xfrm>
              <a:prstGeom prst="rect">
                <a:avLst/>
              </a:prstGeom>
              <a:blipFill>
                <a:blip r:embed="rId12"/>
                <a:stretch>
                  <a:fillRect/>
                </a:stretch>
              </a:blipFill>
              <a:ln w="6350">
                <a:noFill/>
                <a:headEnd/>
                <a:tailEnd type="none" w="sm" len="med"/>
              </a:ln>
            </p:spPr>
            <p:txBody>
              <a:bodyPr/>
              <a:lstStyle/>
              <a:p>
                <a:r>
                  <a:rPr lang="ja-JP" altLang="en-US">
                    <a:noFill/>
                  </a:rPr>
                  <a:t> </a:t>
                </a:r>
              </a:p>
            </p:txBody>
          </p:sp>
        </mc:Fallback>
      </mc:AlternateContent>
      <p:sp>
        <p:nvSpPr>
          <p:cNvPr id="41" name="正方形/長方形 40">
            <a:extLst>
              <a:ext uri="{FF2B5EF4-FFF2-40B4-BE49-F238E27FC236}">
                <a16:creationId xmlns:a16="http://schemas.microsoft.com/office/drawing/2014/main" id="{E066B0FB-AC75-46F1-88C7-C1D2175AEA85}"/>
              </a:ext>
            </a:extLst>
          </p:cNvPr>
          <p:cNvSpPr/>
          <p:nvPr/>
        </p:nvSpPr>
        <p:spPr bwMode="auto">
          <a:xfrm>
            <a:off x="655202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839F00DF-1082-4261-ACE2-9404450D54B9}"/>
                  </a:ext>
                </a:extLst>
              </p:cNvPr>
              <p:cNvSpPr/>
              <p:nvPr/>
            </p:nvSpPr>
            <p:spPr bwMode="auto">
              <a:xfrm>
                <a:off x="7542034"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m:t>
                      </m:r>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2" name="正方形/長方形 41">
                <a:extLst>
                  <a:ext uri="{FF2B5EF4-FFF2-40B4-BE49-F238E27FC236}">
                    <a16:creationId xmlns:a16="http://schemas.microsoft.com/office/drawing/2014/main" id="{839F00DF-1082-4261-ACE2-9404450D54B9}"/>
                  </a:ext>
                </a:extLst>
              </p:cNvPr>
              <p:cNvSpPr>
                <a:spLocks noRot="1" noChangeAspect="1" noMove="1" noResize="1" noEditPoints="1" noAdjustHandles="1" noChangeArrowheads="1" noChangeShapeType="1" noTextEdit="1"/>
              </p:cNvSpPr>
              <p:nvPr/>
            </p:nvSpPr>
            <p:spPr bwMode="auto">
              <a:xfrm>
                <a:off x="7542034" y="1211178"/>
                <a:ext cx="384303" cy="327801"/>
              </a:xfrm>
              <a:prstGeom prst="rect">
                <a:avLst/>
              </a:prstGeom>
              <a:blipFill>
                <a:blip r:embed="rId13"/>
                <a:stretch>
                  <a:fillRect l="-14286" r="-9524"/>
                </a:stretch>
              </a:blipFill>
              <a:ln w="6350">
                <a:noFill/>
                <a:headEnd/>
                <a:tailEnd type="none" w="sm" len="med"/>
              </a:ln>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5BC18638-EB89-46A5-901C-49D20D9C9348}"/>
              </a:ext>
            </a:extLst>
          </p:cNvPr>
          <p:cNvSpPr/>
          <p:nvPr/>
        </p:nvSpPr>
        <p:spPr bwMode="auto">
          <a:xfrm>
            <a:off x="7182030"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-3</a:t>
            </a:r>
            <a:endParaRPr lang="ja-JP" altLang="en-US" sz="2000" dirty="0">
              <a:solidFill>
                <a:schemeClr val="tx1">
                  <a:lumMod val="75000"/>
                  <a:lumOff val="25000"/>
                </a:schemeClr>
              </a:solidFill>
              <a:latin typeface="Arial Narrow" panose="020B0606020202030204" pitchFamily="34" charset="0"/>
            </a:endParaRPr>
          </a:p>
        </p:txBody>
      </p:sp>
      <p:cxnSp>
        <p:nvCxnSpPr>
          <p:cNvPr id="44" name="直線矢印コネクタ 43">
            <a:extLst>
              <a:ext uri="{FF2B5EF4-FFF2-40B4-BE49-F238E27FC236}">
                <a16:creationId xmlns:a16="http://schemas.microsoft.com/office/drawing/2014/main" id="{5AD2AA74-3514-4B9A-8B5E-9A07CEB50E65}"/>
              </a:ext>
            </a:extLst>
          </p:cNvPr>
          <p:cNvCxnSpPr>
            <a:cxnSpLocks/>
            <a:stCxn id="28" idx="4"/>
          </p:cNvCxnSpPr>
          <p:nvPr/>
        </p:nvCxnSpPr>
        <p:spPr bwMode="auto">
          <a:xfrm>
            <a:off x="6732025"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7C1F92BA-4F9F-4F13-A050-C0B8797B245B}"/>
                  </a:ext>
                </a:extLst>
              </p:cNvPr>
              <p:cNvSpPr/>
              <p:nvPr/>
            </p:nvSpPr>
            <p:spPr bwMode="auto">
              <a:xfrm>
                <a:off x="6822026"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m:t>
                      </m:r>
                      <m:r>
                        <a:rPr lang="en-US" altLang="ja-JP" sz="2000" b="1" i="1" smtClean="0">
                          <a:solidFill>
                            <a:schemeClr val="accent5"/>
                          </a:solidFill>
                          <a:latin typeface="Cambria Math" panose="02040503050406030204" pitchFamily="18" charset="0"/>
                        </a:rPr>
                        <m:t>𝟓</m:t>
                      </m:r>
                    </m:oMath>
                  </m:oMathPara>
                </a14:m>
                <a:endParaRPr lang="ja-JP" altLang="en-US" sz="2000" b="1" dirty="0">
                  <a:solidFill>
                    <a:schemeClr val="accent5"/>
                  </a:solidFill>
                  <a:latin typeface="Arial Narrow" panose="020B0606020202030204" pitchFamily="34" charset="0"/>
                </a:endParaRPr>
              </a:p>
            </p:txBody>
          </p:sp>
        </mc:Choice>
        <mc:Fallback xmlns="">
          <p:sp>
            <p:nvSpPr>
              <p:cNvPr id="45" name="正方形/長方形 44">
                <a:extLst>
                  <a:ext uri="{FF2B5EF4-FFF2-40B4-BE49-F238E27FC236}">
                    <a16:creationId xmlns:a16="http://schemas.microsoft.com/office/drawing/2014/main" id="{7C1F92BA-4F9F-4F13-A050-C0B8797B245B}"/>
                  </a:ext>
                </a:extLst>
              </p:cNvPr>
              <p:cNvSpPr>
                <a:spLocks noRot="1" noChangeAspect="1" noMove="1" noResize="1" noEditPoints="1" noAdjustHandles="1" noChangeArrowheads="1" noChangeShapeType="1" noTextEdit="1"/>
              </p:cNvSpPr>
              <p:nvPr/>
            </p:nvSpPr>
            <p:spPr bwMode="auto">
              <a:xfrm>
                <a:off x="6822026" y="3248998"/>
                <a:ext cx="360004" cy="360004"/>
              </a:xfrm>
              <a:prstGeom prst="rect">
                <a:avLst/>
              </a:prstGeom>
              <a:blipFill>
                <a:blip r:embed="rId14"/>
                <a:stretch>
                  <a:fillRect l="-18644" r="-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楕円 45">
                <a:extLst>
                  <a:ext uri="{FF2B5EF4-FFF2-40B4-BE49-F238E27FC236}">
                    <a16:creationId xmlns:a16="http://schemas.microsoft.com/office/drawing/2014/main" id="{E4C62FB4-9818-4EC8-B56A-487FA6479D34}"/>
                  </a:ext>
                </a:extLst>
              </p:cNvPr>
              <p:cNvSpPr/>
              <p:nvPr/>
            </p:nvSpPr>
            <p:spPr bwMode="auto">
              <a:xfrm>
                <a:off x="5652013"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m:t>
                      </m:r>
                      <m:r>
                        <a:rPr kumimoji="1" lang="en-US" altLang="ja-JP" sz="2400" b="0" i="0" dirty="0" smtClean="0">
                          <a:solidFill>
                            <a:schemeClr val="tx1">
                              <a:lumMod val="75000"/>
                              <a:lumOff val="25000"/>
                            </a:schemeClr>
                          </a:solidFill>
                          <a:latin typeface="Cambria Math" panose="02040503050406030204" pitchFamily="18" charset="0"/>
                        </a:rPr>
                        <m:t>−1</m:t>
                      </m:r>
                    </m:oMath>
                  </m:oMathPara>
                </a14:m>
                <a:endParaRPr kumimoji="1" lang="ja-JP" altLang="en-US" sz="2400" dirty="0">
                  <a:solidFill>
                    <a:schemeClr val="tx1">
                      <a:lumMod val="75000"/>
                      <a:lumOff val="25000"/>
                    </a:schemeClr>
                  </a:solidFill>
                  <a:latin typeface="+mn-ea"/>
                </a:endParaRPr>
              </a:p>
            </p:txBody>
          </p:sp>
        </mc:Choice>
        <mc:Fallback xmlns="">
          <p:sp>
            <p:nvSpPr>
              <p:cNvPr id="46" name="楕円 45">
                <a:extLst>
                  <a:ext uri="{FF2B5EF4-FFF2-40B4-BE49-F238E27FC236}">
                    <a16:creationId xmlns:a16="http://schemas.microsoft.com/office/drawing/2014/main" id="{E4C62FB4-9818-4EC8-B56A-487FA6479D34}"/>
                  </a:ext>
                </a:extLst>
              </p:cNvPr>
              <p:cNvSpPr>
                <a:spLocks noRot="1" noChangeAspect="1" noMove="1" noResize="1" noEditPoints="1" noAdjustHandles="1" noChangeArrowheads="1" noChangeShapeType="1" noTextEdit="1"/>
              </p:cNvSpPr>
              <p:nvPr/>
            </p:nvSpPr>
            <p:spPr bwMode="auto">
              <a:xfrm>
                <a:off x="5652013" y="3699003"/>
                <a:ext cx="2160025" cy="900010"/>
              </a:xfrm>
              <a:prstGeom prst="ellipse">
                <a:avLst/>
              </a:prstGeom>
              <a:blipFill>
                <a:blip r:embed="rId15"/>
                <a:stretch>
                  <a:fillRect/>
                </a:stretch>
              </a:blipFill>
              <a:ln>
                <a:headEnd/>
                <a:tailEnd type="triangle" w="sm" len="med"/>
              </a:ln>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762BDB3E-1267-457F-BE7D-8E28F7C35CB4}"/>
              </a:ext>
            </a:extLst>
          </p:cNvPr>
          <p:cNvCxnSpPr>
            <a:cxnSpLocks/>
          </p:cNvCxnSpPr>
          <p:nvPr/>
        </p:nvCxnSpPr>
        <p:spPr bwMode="auto">
          <a:xfrm>
            <a:off x="6732025" y="4599013"/>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98FD49C3-00D2-48D7-B126-6CB6A9C39189}"/>
                  </a:ext>
                </a:extLst>
              </p:cNvPr>
              <p:cNvSpPr/>
              <p:nvPr/>
            </p:nvSpPr>
            <p:spPr bwMode="auto">
              <a:xfrm>
                <a:off x="6822026"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m:t>
                      </m:r>
                      <m:r>
                        <a:rPr lang="en-US" altLang="ja-JP" sz="2000" b="1" i="1" dirty="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8" name="正方形/長方形 47">
                <a:extLst>
                  <a:ext uri="{FF2B5EF4-FFF2-40B4-BE49-F238E27FC236}">
                    <a16:creationId xmlns:a16="http://schemas.microsoft.com/office/drawing/2014/main" id="{98FD49C3-00D2-48D7-B126-6CB6A9C39189}"/>
                  </a:ext>
                </a:extLst>
              </p:cNvPr>
              <p:cNvSpPr>
                <a:spLocks noRot="1" noChangeAspect="1" noMove="1" noResize="1" noEditPoints="1" noAdjustHandles="1" noChangeArrowheads="1" noChangeShapeType="1" noTextEdit="1"/>
              </p:cNvSpPr>
              <p:nvPr/>
            </p:nvSpPr>
            <p:spPr bwMode="auto">
              <a:xfrm>
                <a:off x="6822026" y="4689014"/>
                <a:ext cx="360004" cy="360004"/>
              </a:xfrm>
              <a:prstGeom prst="rect">
                <a:avLst/>
              </a:prstGeom>
              <a:blipFill>
                <a:blip r:embed="rId16"/>
                <a:stretch>
                  <a:fillRect r="-45763"/>
                </a:stretch>
              </a:blipFill>
              <a:ln w="6350">
                <a:noFill/>
                <a:headEnd/>
                <a:tailEnd type="none" w="sm" len="med"/>
              </a:ln>
            </p:spPr>
            <p:txBody>
              <a:bodyPr/>
              <a:lstStyle/>
              <a:p>
                <a:r>
                  <a:rPr lang="ja-JP" altLang="en-US">
                    <a:noFill/>
                  </a:rPr>
                  <a:t> </a:t>
                </a:r>
              </a:p>
            </p:txBody>
          </p:sp>
        </mc:Fallback>
      </mc:AlternateContent>
    </p:spTree>
    <p:extLst>
      <p:ext uri="{BB962C8B-B14F-4D97-AF65-F5344CB8AC3E}">
        <p14:creationId xmlns:p14="http://schemas.microsoft.com/office/powerpoint/2010/main" val="17026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4">
            <a:extLst>
              <a:ext uri="{FF2B5EF4-FFF2-40B4-BE49-F238E27FC236}">
                <a16:creationId xmlns:a16="http://schemas.microsoft.com/office/drawing/2014/main" id="{A13931F4-9F81-46B8-9D70-2DF3E79FB1C9}"/>
              </a:ext>
            </a:extLst>
          </p:cNvPr>
          <p:cNvSpPr>
            <a:spLocks noChangeArrowheads="1"/>
          </p:cNvSpPr>
          <p:nvPr/>
        </p:nvSpPr>
        <p:spPr bwMode="auto">
          <a:xfrm>
            <a:off x="3851992" y="1988984"/>
            <a:ext cx="2070023" cy="2608442"/>
          </a:xfrm>
          <a:prstGeom prst="rect">
            <a:avLst/>
          </a:prstGeom>
          <a:noFill/>
          <a:ln>
            <a:solidFill>
              <a:schemeClr val="tx1">
                <a:lumMod val="75000"/>
                <a:lumOff val="2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dirty="0">
              <a:latin typeface="MeiryoKe_PGothic" pitchFamily="50" charset="-128"/>
              <a:ea typeface="MeiryoKe_PGothic" pitchFamily="50" charset="-128"/>
            </a:endParaRPr>
          </a:p>
        </p:txBody>
      </p:sp>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最初に提案されたパーセプトロン予測器</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6129030"/>
                <a:ext cx="8280092" cy="269696"/>
              </a:xfrm>
            </p:spPr>
            <p:txBody>
              <a:bodyPr/>
              <a:lstStyle/>
              <a:p>
                <a:pPr lvl="1"/>
                <a:r>
                  <a:rPr kumimoji="1" lang="en-US" altLang="ja-JP" dirty="0"/>
                  <a:t>PC </a:t>
                </a:r>
                <a:r>
                  <a:rPr lang="ja-JP" altLang="en-US" dirty="0"/>
                  <a:t>の一部をインデクスとして重み表をひく</a:t>
                </a:r>
                <a:endParaRPr lang="en-US" altLang="ja-JP" dirty="0"/>
              </a:p>
              <a:p>
                <a:pPr lvl="2"/>
                <a:r>
                  <a:rPr kumimoji="1" lang="ja-JP" altLang="en-US" dirty="0"/>
                  <a:t>その </a:t>
                </a:r>
                <a:r>
                  <a:rPr kumimoji="1" lang="en-US" altLang="ja-JP" dirty="0"/>
                  <a:t>PC </a:t>
                </a:r>
                <a:r>
                  <a:rPr kumimoji="1" lang="ja-JP" altLang="en-US" dirty="0"/>
                  <a:t>に対応した重みのセットがとれる</a:t>
                </a:r>
                <a:endParaRPr kumimoji="1" lang="en-US" altLang="ja-JP" dirty="0"/>
              </a:p>
              <a:p>
                <a:pPr lvl="1"/>
                <a:r>
                  <a:rPr lang="ja-JP" altLang="en-US" dirty="0"/>
                  <a:t>あとはグローバル履歴を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𝑥</m:t>
                        </m:r>
                      </m:e>
                      <m:sub>
                        <m:r>
                          <a:rPr lang="en-US" altLang="ja-JP" i="1" dirty="0" smtClean="0">
                            <a:latin typeface="Cambria Math" panose="02040503050406030204" pitchFamily="18" charset="0"/>
                          </a:rPr>
                          <m:t>𝑖</m:t>
                        </m:r>
                      </m:sub>
                    </m:sSub>
                  </m:oMath>
                </a14:m>
                <a:r>
                  <a:rPr kumimoji="1" lang="ja-JP" altLang="en-US" dirty="0"/>
                  <a:t> としてパーセプトロンの処理を行う</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6129030"/>
                <a:ext cx="8280092" cy="269696"/>
              </a:xfrm>
              <a:blipFill>
                <a:blip r:embed="rId2"/>
                <a:stretch>
                  <a:fillRect t="-188889" b="-226667"/>
                </a:stretch>
              </a:blipFill>
            </p:spPr>
            <p:txBody>
              <a:bodyPr/>
              <a:lstStyle/>
              <a:p>
                <a:r>
                  <a:rPr lang="ja-JP" altLang="en-US">
                    <a:noFill/>
                  </a:rPr>
                  <a:t> </a:t>
                </a:r>
              </a:p>
            </p:txBody>
          </p:sp>
        </mc:Fallback>
      </mc:AlternateContent>
      <p:sp>
        <p:nvSpPr>
          <p:cNvPr id="4" name="Rectangle 128">
            <a:extLst>
              <a:ext uri="{FF2B5EF4-FFF2-40B4-BE49-F238E27FC236}">
                <a16:creationId xmlns:a16="http://schemas.microsoft.com/office/drawing/2014/main" id="{9CA6B8EF-6F64-48A8-9CD7-4E820D1E5D8D}"/>
              </a:ext>
            </a:extLst>
          </p:cNvPr>
          <p:cNvSpPr>
            <a:spLocks noChangeArrowheads="1"/>
          </p:cNvSpPr>
          <p:nvPr/>
        </p:nvSpPr>
        <p:spPr bwMode="auto">
          <a:xfrm>
            <a:off x="2499990" y="908972"/>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a:solidFill>
                  <a:schemeClr val="tx1">
                    <a:lumMod val="75000"/>
                    <a:lumOff val="25000"/>
                  </a:schemeClr>
                </a:solidFill>
                <a:latin typeface="+mn-ea"/>
                <a:ea typeface="+mn-ea"/>
              </a:rPr>
              <a:t>PC</a:t>
            </a:r>
          </a:p>
        </p:txBody>
      </p:sp>
      <p:sp>
        <p:nvSpPr>
          <p:cNvPr id="5" name="Rectangle 13">
            <a:extLst>
              <a:ext uri="{FF2B5EF4-FFF2-40B4-BE49-F238E27FC236}">
                <a16:creationId xmlns:a16="http://schemas.microsoft.com/office/drawing/2014/main" id="{FE0F18C9-BE57-4D89-8F97-5D132D59C4AF}"/>
              </a:ext>
            </a:extLst>
          </p:cNvPr>
          <p:cNvSpPr>
            <a:spLocks noChangeArrowheads="1"/>
          </p:cNvSpPr>
          <p:nvPr/>
        </p:nvSpPr>
        <p:spPr bwMode="auto">
          <a:xfrm>
            <a:off x="2410337" y="1267389"/>
            <a:ext cx="720725" cy="3603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endParaRPr lang="ja-JP" altLang="en-US" b="1" dirty="0">
              <a:solidFill>
                <a:schemeClr val="accent3">
                  <a:lumMod val="75000"/>
                </a:schemeClr>
              </a:solidFill>
              <a:latin typeface="MeiryoKe_PGothic" pitchFamily="50" charset="-128"/>
              <a:ea typeface="MeiryoKe_PGothic" pitchFamily="50" charset="-128"/>
            </a:endParaRPr>
          </a:p>
        </p:txBody>
      </p:sp>
      <p:sp>
        <p:nvSpPr>
          <p:cNvPr id="6" name="Freeform 10">
            <a:extLst>
              <a:ext uri="{FF2B5EF4-FFF2-40B4-BE49-F238E27FC236}">
                <a16:creationId xmlns:a16="http://schemas.microsoft.com/office/drawing/2014/main" id="{A3D3728E-9687-4E04-81DF-53C4628C391A}"/>
              </a:ext>
            </a:extLst>
          </p:cNvPr>
          <p:cNvSpPr>
            <a:spLocks/>
          </p:cNvSpPr>
          <p:nvPr/>
        </p:nvSpPr>
        <p:spPr bwMode="auto">
          <a:xfrm rot="16200000" flipV="1">
            <a:off x="2320335" y="2167398"/>
            <a:ext cx="1980022"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851991" y="3519001"/>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851991" y="3519001"/>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89D2356-867B-41AA-816F-3B65A426D870}"/>
              </a:ext>
            </a:extLst>
          </p:cNvPr>
          <p:cNvSpPr/>
          <p:nvPr/>
        </p:nvSpPr>
        <p:spPr bwMode="auto">
          <a:xfrm>
            <a:off x="3850353" y="1987397"/>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0" name="正方形/長方形 9">
            <a:extLst>
              <a:ext uri="{FF2B5EF4-FFF2-40B4-BE49-F238E27FC236}">
                <a16:creationId xmlns:a16="http://schemas.microsoft.com/office/drawing/2014/main" id="{1C8C9A5D-CE83-4314-8B0E-BEC59164C181}"/>
              </a:ext>
            </a:extLst>
          </p:cNvPr>
          <p:cNvSpPr/>
          <p:nvPr/>
        </p:nvSpPr>
        <p:spPr bwMode="auto">
          <a:xfrm>
            <a:off x="3850353" y="2347401"/>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1" name="正方形/長方形 10">
            <a:extLst>
              <a:ext uri="{FF2B5EF4-FFF2-40B4-BE49-F238E27FC236}">
                <a16:creationId xmlns:a16="http://schemas.microsoft.com/office/drawing/2014/main" id="{39CA72F5-2C7A-4A6F-9167-8DCE998769B9}"/>
              </a:ext>
            </a:extLst>
          </p:cNvPr>
          <p:cNvSpPr/>
          <p:nvPr/>
        </p:nvSpPr>
        <p:spPr bwMode="auto">
          <a:xfrm>
            <a:off x="3490350" y="19873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0</a:t>
            </a:r>
            <a:endParaRPr lang="ja-JP" altLang="en-US" sz="2000" dirty="0">
              <a:solidFill>
                <a:schemeClr val="tx1">
                  <a:lumMod val="75000"/>
                  <a:lumOff val="25000"/>
                </a:schemeClr>
              </a:solidFill>
              <a:latin typeface="Arial Narrow" panose="020B0606020202030204" pitchFamily="34" charset="0"/>
            </a:endParaRPr>
          </a:p>
        </p:txBody>
      </p:sp>
      <p:sp>
        <p:nvSpPr>
          <p:cNvPr id="12" name="正方形/長方形 11">
            <a:extLst>
              <a:ext uri="{FF2B5EF4-FFF2-40B4-BE49-F238E27FC236}">
                <a16:creationId xmlns:a16="http://schemas.microsoft.com/office/drawing/2014/main" id="{BDD4553E-EE8D-4B95-B8AA-876AA5550070}"/>
              </a:ext>
            </a:extLst>
          </p:cNvPr>
          <p:cNvSpPr/>
          <p:nvPr/>
        </p:nvSpPr>
        <p:spPr bwMode="auto">
          <a:xfrm>
            <a:off x="3490349" y="234740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1</a:t>
            </a:r>
            <a:endParaRPr lang="ja-JP" altLang="en-US" sz="2000" dirty="0">
              <a:solidFill>
                <a:schemeClr val="tx1">
                  <a:lumMod val="75000"/>
                  <a:lumOff val="25000"/>
                </a:schemeClr>
              </a:solidFill>
              <a:latin typeface="Arial Narrow" panose="020B0606020202030204" pitchFamily="34" charset="0"/>
            </a:endParaRPr>
          </a:p>
        </p:txBody>
      </p:sp>
      <p:sp>
        <p:nvSpPr>
          <p:cNvPr id="13" name="正方形/長方形 12">
            <a:extLst>
              <a:ext uri="{FF2B5EF4-FFF2-40B4-BE49-F238E27FC236}">
                <a16:creationId xmlns:a16="http://schemas.microsoft.com/office/drawing/2014/main" id="{D435DDEF-B504-444A-AE9A-7984D93E5B3B}"/>
              </a:ext>
            </a:extLst>
          </p:cNvPr>
          <p:cNvSpPr/>
          <p:nvPr/>
        </p:nvSpPr>
        <p:spPr bwMode="auto">
          <a:xfrm>
            <a:off x="3490349" y="270740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4" name="正方形/長方形 13">
            <a:extLst>
              <a:ext uri="{FF2B5EF4-FFF2-40B4-BE49-F238E27FC236}">
                <a16:creationId xmlns:a16="http://schemas.microsoft.com/office/drawing/2014/main" id="{809D921F-9405-4E23-BF27-D0567F492933}"/>
              </a:ext>
            </a:extLst>
          </p:cNvPr>
          <p:cNvSpPr/>
          <p:nvPr/>
        </p:nvSpPr>
        <p:spPr bwMode="auto">
          <a:xfrm>
            <a:off x="4211996" y="3879005"/>
            <a:ext cx="3477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5" name="Rectangle 133">
            <a:extLst>
              <a:ext uri="{FF2B5EF4-FFF2-40B4-BE49-F238E27FC236}">
                <a16:creationId xmlns:a16="http://schemas.microsoft.com/office/drawing/2014/main" id="{EEACD464-9929-42AF-8608-EED9E05BF317}"/>
              </a:ext>
            </a:extLst>
          </p:cNvPr>
          <p:cNvSpPr>
            <a:spLocks noChangeArrowheads="1"/>
          </p:cNvSpPr>
          <p:nvPr/>
        </p:nvSpPr>
        <p:spPr bwMode="auto">
          <a:xfrm>
            <a:off x="4391998" y="1628980"/>
            <a:ext cx="719803" cy="360363"/>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eaLnBrk="0" hangingPunct="0"/>
            <a:r>
              <a:rPr lang="ja-JP" altLang="en-US" b="1" dirty="0">
                <a:solidFill>
                  <a:schemeClr val="accent5"/>
                </a:solidFill>
                <a:latin typeface="+mn-ea"/>
                <a:ea typeface="+mn-ea"/>
              </a:rPr>
              <a:t>重みの表</a:t>
            </a:r>
            <a:endParaRPr lang="en-US" altLang="ja-JP" b="1" dirty="0">
              <a:solidFill>
                <a:schemeClr val="accent5"/>
              </a:solidFill>
              <a:latin typeface="+mn-ea"/>
              <a:ea typeface="+mn-ea"/>
            </a:endParaRPr>
          </a:p>
        </p:txBody>
      </p:sp>
      <p:cxnSp>
        <p:nvCxnSpPr>
          <p:cNvPr id="16" name="直線コネクタ 15">
            <a:extLst>
              <a:ext uri="{FF2B5EF4-FFF2-40B4-BE49-F238E27FC236}">
                <a16:creationId xmlns:a16="http://schemas.microsoft.com/office/drawing/2014/main" id="{89AF69B8-CCE9-4462-80BB-DC54D3617230}"/>
              </a:ext>
            </a:extLst>
          </p:cNvPr>
          <p:cNvCxnSpPr/>
          <p:nvPr/>
        </p:nvCxnSpPr>
        <p:spPr bwMode="auto">
          <a:xfrm>
            <a:off x="2410490" y="1717394"/>
            <a:ext cx="72000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正方形/長方形 16">
            <a:extLst>
              <a:ext uri="{FF2B5EF4-FFF2-40B4-BE49-F238E27FC236}">
                <a16:creationId xmlns:a16="http://schemas.microsoft.com/office/drawing/2014/main" id="{3195B1FE-9F4F-4702-8A58-EFACA85CCA65}"/>
              </a:ext>
            </a:extLst>
          </p:cNvPr>
          <p:cNvSpPr/>
          <p:nvPr/>
        </p:nvSpPr>
        <p:spPr bwMode="auto">
          <a:xfrm>
            <a:off x="3850353" y="4237422"/>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8" name="正方形/長方形 17">
            <a:extLst>
              <a:ext uri="{FF2B5EF4-FFF2-40B4-BE49-F238E27FC236}">
                <a16:creationId xmlns:a16="http://schemas.microsoft.com/office/drawing/2014/main" id="{0CF08608-6C67-4DFC-9A77-4BD2EF4FB919}"/>
              </a:ext>
            </a:extLst>
          </p:cNvPr>
          <p:cNvSpPr/>
          <p:nvPr/>
        </p:nvSpPr>
        <p:spPr bwMode="auto">
          <a:xfrm>
            <a:off x="4211996" y="270899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842003" y="3879005"/>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572001" y="5049018"/>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961971" y="5139019"/>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961971" y="5139019"/>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4031994"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112006"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85189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実際の学習の様子</a:t>
            </a:r>
            <a:endParaRPr lang="en-US" altLang="ja-JP"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161951" y="3519001"/>
                <a:ext cx="8730097" cy="2339719"/>
              </a:xfrm>
            </p:spPr>
            <p:txBody>
              <a:bodyPr/>
              <a:lstStyle/>
              <a:p>
                <a14:m>
                  <m:oMath xmlns:m="http://schemas.openxmlformats.org/officeDocument/2006/math">
                    <m:sSub>
                      <m:sSubPr>
                        <m:ctrlPr>
                          <a:rPr lang="en-US" altLang="ja-JP" sz="1800" i="1" dirty="0" smtClean="0">
                            <a:solidFill>
                              <a:schemeClr val="tx1">
                                <a:lumMod val="75000"/>
                                <a:lumOff val="25000"/>
                              </a:schemeClr>
                            </a:solidFill>
                            <a:latin typeface="Cambria Math" panose="02040503050406030204" pitchFamily="18" charset="0"/>
                          </a:rPr>
                        </m:ctrlPr>
                      </m:sSubPr>
                      <m:e>
                        <m:r>
                          <a:rPr lang="en-US" altLang="ja-JP" sz="1800" b="0" i="1" dirty="0">
                            <a:solidFill>
                              <a:schemeClr val="tx1">
                                <a:lumMod val="75000"/>
                                <a:lumOff val="25000"/>
                              </a:schemeClr>
                            </a:solidFill>
                            <a:latin typeface="Cambria Math" panose="02040503050406030204" pitchFamily="18" charset="0"/>
                          </a:rPr>
                          <m:t>𝑥</m:t>
                        </m:r>
                      </m:e>
                      <m:sub>
                        <m:r>
                          <a:rPr lang="en-US" altLang="ja-JP" sz="1800" b="0" i="1" dirty="0" smtClean="0">
                            <a:solidFill>
                              <a:schemeClr val="tx1">
                                <a:lumMod val="75000"/>
                                <a:lumOff val="25000"/>
                              </a:schemeClr>
                            </a:solidFill>
                            <a:latin typeface="Cambria Math" panose="02040503050406030204" pitchFamily="18" charset="0"/>
                          </a:rPr>
                          <m:t>4</m:t>
                        </m:r>
                      </m:sub>
                    </m:sSub>
                  </m:oMath>
                </a14:m>
                <a:r>
                  <a:rPr kumimoji="1" lang="ja-JP" altLang="en-US" sz="1800" dirty="0">
                    <a:solidFill>
                      <a:schemeClr val="tx1">
                        <a:lumMod val="75000"/>
                        <a:lumOff val="25000"/>
                      </a:schemeClr>
                    </a:solidFill>
                  </a:rPr>
                  <a:t> の方向を予測する</a:t>
                </a:r>
                <a:endParaRPr kumimoji="1" lang="en-US" altLang="ja-JP" sz="1800" dirty="0">
                  <a:solidFill>
                    <a:schemeClr val="tx1">
                      <a:lumMod val="75000"/>
                      <a:lumOff val="25000"/>
                    </a:schemeClr>
                  </a:solidFill>
                </a:endParaRPr>
              </a:p>
              <a:p>
                <a:pPr lvl="1"/>
                <a14:m>
                  <m:oMath xmlns:m="http://schemas.openxmlformats.org/officeDocument/2006/math">
                    <m:sSub>
                      <m:sSubPr>
                        <m:ctrlPr>
                          <a:rPr lang="en-US" altLang="ja-JP" sz="1800" i="1" dirty="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a:latin typeface="Cambria Math" panose="02040503050406030204" pitchFamily="18" charset="0"/>
                          </a:rPr>
                          <m:t>4</m:t>
                        </m:r>
                      </m:sub>
                    </m:sSub>
                  </m:oMath>
                </a14:m>
                <a:r>
                  <a:rPr kumimoji="1" lang="ja-JP" altLang="en-US" sz="1800" dirty="0">
                    <a:solidFill>
                      <a:schemeClr val="tx1">
                        <a:lumMod val="75000"/>
                        <a:lumOff val="25000"/>
                      </a:schemeClr>
                    </a:solidFill>
                  </a:rPr>
                  <a:t> は </a:t>
                </a:r>
                <a14:m>
                  <m:oMath xmlns:m="http://schemas.openxmlformats.org/officeDocument/2006/math">
                    <m:sSub>
                      <m:sSubPr>
                        <m:ctrlPr>
                          <a:rPr lang="en-US" altLang="ja-JP" sz="1800" i="1" dirty="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a:latin typeface="Cambria Math" panose="02040503050406030204" pitchFamily="18" charset="0"/>
                          </a:rPr>
                          <m:t>2</m:t>
                        </m:r>
                      </m:sub>
                    </m:sSub>
                    <m:r>
                      <a:rPr lang="en-US" altLang="ja-JP" sz="1800" i="1" dirty="0" smtClean="0">
                        <a:latin typeface="Cambria Math" panose="02040503050406030204" pitchFamily="18" charset="0"/>
                      </a:rPr>
                      <m:t>,</m:t>
                    </m:r>
                    <m:sSub>
                      <m:sSubPr>
                        <m:ctrlPr>
                          <a:rPr lang="en-US" altLang="ja-JP" sz="1800" i="1" dirty="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smtClean="0">
                            <a:latin typeface="Cambria Math" panose="02040503050406030204" pitchFamily="18" charset="0"/>
                          </a:rPr>
                          <m:t>3</m:t>
                        </m:r>
                      </m:sub>
                    </m:sSub>
                  </m:oMath>
                </a14:m>
                <a:r>
                  <a:rPr lang="ja-JP" altLang="en-US" sz="1800" dirty="0"/>
                  <a:t> に相関せず，</a:t>
                </a:r>
                <a14:m>
                  <m:oMath xmlns:m="http://schemas.openxmlformats.org/officeDocument/2006/math">
                    <m:sSub>
                      <m:sSubPr>
                        <m:ctrlPr>
                          <a:rPr lang="en-US" altLang="ja-JP" sz="1800" i="1" dirty="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smtClean="0">
                            <a:latin typeface="Cambria Math" panose="02040503050406030204" pitchFamily="18" charset="0"/>
                          </a:rPr>
                          <m:t>1</m:t>
                        </m:r>
                      </m:sub>
                    </m:sSub>
                  </m:oMath>
                </a14:m>
                <a:r>
                  <a:rPr kumimoji="1" lang="ja-JP" altLang="en-US" sz="1800" dirty="0">
                    <a:solidFill>
                      <a:schemeClr val="tx1">
                        <a:lumMod val="75000"/>
                        <a:lumOff val="25000"/>
                      </a:schemeClr>
                    </a:solidFill>
                  </a:rPr>
                  <a:t> とのみ相関する場合を考える</a:t>
                </a:r>
                <a:endParaRPr kumimoji="1" lang="en-US" altLang="ja-JP" sz="1800" dirty="0">
                  <a:solidFill>
                    <a:schemeClr val="tx1">
                      <a:lumMod val="75000"/>
                      <a:lumOff val="25000"/>
                    </a:schemeClr>
                  </a:solidFill>
                </a:endParaRPr>
              </a:p>
              <a:p>
                <a:pPr lvl="2"/>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smtClean="0">
                            <a:latin typeface="Cambria Math" panose="02040503050406030204" pitchFamily="18" charset="0"/>
                          </a:rPr>
                          <m:t>1</m:t>
                        </m:r>
                      </m:sub>
                    </m:sSub>
                  </m:oMath>
                </a14:m>
                <a:r>
                  <a:rPr kumimoji="1" lang="ja-JP" altLang="en-US" sz="1800" dirty="0">
                    <a:solidFill>
                      <a:schemeClr val="tx1">
                        <a:lumMod val="75000"/>
                        <a:lumOff val="25000"/>
                      </a:schemeClr>
                    </a:solidFill>
                  </a:rPr>
                  <a:t> に対応する </a:t>
                </a:r>
                <a14:m>
                  <m:oMath xmlns:m="http://schemas.openxmlformats.org/officeDocument/2006/math">
                    <m:sSub>
                      <m:sSubPr>
                        <m:ctrlPr>
                          <a:rPr kumimoji="1" lang="en-US" altLang="ja-JP" sz="1800" i="1" dirty="0" smtClean="0">
                            <a:solidFill>
                              <a:schemeClr val="tx1">
                                <a:lumMod val="75000"/>
                                <a:lumOff val="25000"/>
                              </a:schemeClr>
                            </a:solidFill>
                            <a:latin typeface="Cambria Math" panose="02040503050406030204" pitchFamily="18" charset="0"/>
                          </a:rPr>
                        </m:ctrlPr>
                      </m:sSubPr>
                      <m:e>
                        <m:r>
                          <a:rPr kumimoji="1" lang="en-US" altLang="ja-JP" sz="1800" b="0" i="1" dirty="0" smtClean="0">
                            <a:solidFill>
                              <a:schemeClr val="tx1">
                                <a:lumMod val="75000"/>
                                <a:lumOff val="25000"/>
                              </a:schemeClr>
                            </a:solidFill>
                            <a:latin typeface="Cambria Math" panose="02040503050406030204" pitchFamily="18" charset="0"/>
                          </a:rPr>
                          <m:t>𝑤</m:t>
                        </m:r>
                      </m:e>
                      <m:sub>
                        <m:r>
                          <a:rPr kumimoji="1" lang="en-US" altLang="ja-JP" sz="1800" b="0" i="1" dirty="0" smtClean="0">
                            <a:solidFill>
                              <a:schemeClr val="tx1">
                                <a:lumMod val="75000"/>
                                <a:lumOff val="25000"/>
                              </a:schemeClr>
                            </a:solidFill>
                            <a:latin typeface="Cambria Math" panose="02040503050406030204" pitchFamily="18" charset="0"/>
                          </a:rPr>
                          <m:t>1</m:t>
                        </m:r>
                      </m:sub>
                    </m:sSub>
                  </m:oMath>
                </a14:m>
                <a:r>
                  <a:rPr kumimoji="1" lang="ja-JP" altLang="en-US" sz="1800" dirty="0">
                    <a:solidFill>
                      <a:schemeClr val="tx1">
                        <a:lumMod val="75000"/>
                        <a:lumOff val="25000"/>
                      </a:schemeClr>
                    </a:solidFill>
                  </a:rPr>
                  <a:t> の重みを大きく，それ以外の絶対値を小さくなるよう学習すればよい</a:t>
                </a:r>
                <a:br>
                  <a:rPr kumimoji="1" lang="en-US" altLang="ja-JP" sz="1800" dirty="0">
                    <a:solidFill>
                      <a:schemeClr val="tx1">
                        <a:lumMod val="75000"/>
                        <a:lumOff val="25000"/>
                      </a:schemeClr>
                    </a:solidFill>
                  </a:rPr>
                </a:br>
                <a:endParaRPr kumimoji="1" lang="en-US" altLang="ja-JP" sz="1800" dirty="0">
                  <a:solidFill>
                    <a:schemeClr val="tx1">
                      <a:lumMod val="75000"/>
                      <a:lumOff val="25000"/>
                    </a:schemeClr>
                  </a:solidFill>
                </a:endParaRPr>
              </a:p>
              <a:p>
                <a:pPr lvl="1"/>
                <a:r>
                  <a:rPr lang="ja-JP" altLang="en-US" sz="1800" kern="0" dirty="0"/>
                  <a:t>学習：</a:t>
                </a:r>
                <a14:m>
                  <m:oMath xmlns:m="http://schemas.openxmlformats.org/officeDocument/2006/math">
                    <m:sSub>
                      <m:sSubPr>
                        <m:ctrlPr>
                          <a:rPr lang="en-US" altLang="ja-JP" sz="1800" b="0" i="1" kern="0" dirty="0" smtClean="0">
                            <a:latin typeface="Cambria Math" panose="02040503050406030204" pitchFamily="18" charset="0"/>
                          </a:rPr>
                        </m:ctrlPr>
                      </m:sSubPr>
                      <m:e>
                        <m:r>
                          <a:rPr lang="en-US" altLang="ja-JP" sz="1800" b="0" i="1" kern="0" dirty="0" smtClean="0">
                            <a:latin typeface="Cambria Math" panose="02040503050406030204" pitchFamily="18" charset="0"/>
                          </a:rPr>
                          <m:t>𝑤</m:t>
                        </m:r>
                      </m:e>
                      <m:sub>
                        <m:r>
                          <a:rPr lang="en-US" altLang="ja-JP" sz="1800" b="0" i="1" kern="0" dirty="0" smtClean="0">
                            <a:latin typeface="Cambria Math" panose="02040503050406030204" pitchFamily="18" charset="0"/>
                          </a:rPr>
                          <m:t>𝑖</m:t>
                        </m:r>
                      </m:sub>
                    </m:sSub>
                    <m:r>
                      <a:rPr lang="en-US" altLang="ja-JP" sz="1800" b="0" i="1" kern="0" dirty="0" smtClean="0">
                        <a:latin typeface="Cambria Math" panose="02040503050406030204" pitchFamily="18" charset="0"/>
                      </a:rPr>
                      <m:t>=</m:t>
                    </m:r>
                    <m:sSub>
                      <m:sSubPr>
                        <m:ctrlPr>
                          <a:rPr lang="en-US" altLang="ja-JP" sz="1800" b="0" i="1" kern="0" dirty="0" smtClean="0">
                            <a:latin typeface="Cambria Math" panose="02040503050406030204" pitchFamily="18" charset="0"/>
                          </a:rPr>
                        </m:ctrlPr>
                      </m:sSubPr>
                      <m:e>
                        <m:r>
                          <a:rPr lang="en-US" altLang="ja-JP" sz="1800" b="0" i="1" kern="0" dirty="0" smtClean="0">
                            <a:latin typeface="Cambria Math" panose="02040503050406030204" pitchFamily="18" charset="0"/>
                          </a:rPr>
                          <m:t>𝑤</m:t>
                        </m:r>
                      </m:e>
                      <m:sub>
                        <m:r>
                          <a:rPr lang="en-US" altLang="ja-JP" sz="1800" b="0" i="1" kern="0" dirty="0" smtClean="0">
                            <a:latin typeface="Cambria Math" panose="02040503050406030204" pitchFamily="18" charset="0"/>
                          </a:rPr>
                          <m:t>𝑖</m:t>
                        </m:r>
                      </m:sub>
                    </m:sSub>
                    <m:r>
                      <a:rPr lang="en-US" altLang="ja-JP" sz="1800" b="0" i="1" kern="0" dirty="0" smtClean="0">
                        <a:latin typeface="Cambria Math" panose="02040503050406030204" pitchFamily="18" charset="0"/>
                      </a:rPr>
                      <m:t>+</m:t>
                    </m:r>
                    <m:r>
                      <a:rPr lang="en-US" altLang="ja-JP" sz="1800" b="0" i="1" kern="0" dirty="0" smtClean="0">
                        <a:latin typeface="Cambria Math" panose="02040503050406030204" pitchFamily="18" charset="0"/>
                      </a:rPr>
                      <m:t>𝑡</m:t>
                    </m:r>
                    <m:r>
                      <a:rPr lang="en-US" altLang="ja-JP" sz="1800" b="0" i="1" kern="0" dirty="0" smtClean="0">
                        <a:latin typeface="Cambria Math" panose="02040503050406030204" pitchFamily="18" charset="0"/>
                      </a:rPr>
                      <m:t>×</m:t>
                    </m:r>
                    <m:sSub>
                      <m:sSubPr>
                        <m:ctrlPr>
                          <a:rPr lang="en-US" altLang="ja-JP" sz="1800" b="0" i="1" kern="0" dirty="0" smtClean="0">
                            <a:latin typeface="Cambria Math" panose="02040503050406030204" pitchFamily="18" charset="0"/>
                          </a:rPr>
                        </m:ctrlPr>
                      </m:sSubPr>
                      <m:e>
                        <m:r>
                          <a:rPr lang="en-US" altLang="ja-JP" sz="1800" b="0" i="1" kern="0" dirty="0" smtClean="0">
                            <a:latin typeface="Cambria Math" panose="02040503050406030204" pitchFamily="18" charset="0"/>
                          </a:rPr>
                          <m:t>𝑥</m:t>
                        </m:r>
                      </m:e>
                      <m:sub>
                        <m:r>
                          <a:rPr lang="en-US" altLang="ja-JP" sz="1800" b="0" i="1" kern="0" dirty="0" smtClean="0">
                            <a:latin typeface="Cambria Math" panose="02040503050406030204" pitchFamily="18" charset="0"/>
                          </a:rPr>
                          <m:t>𝑖</m:t>
                        </m:r>
                      </m:sub>
                    </m:sSub>
                  </m:oMath>
                </a14:m>
                <a:r>
                  <a:rPr lang="en-US" altLang="ja-JP" sz="1800" kern="0" dirty="0"/>
                  <a:t> </a:t>
                </a:r>
                <a:r>
                  <a:rPr lang="ja-JP" altLang="en-US" sz="1800" kern="0" dirty="0"/>
                  <a:t>（外れた時 </a:t>
                </a:r>
                <a:r>
                  <a:rPr lang="en-US" altLang="ja-JP" sz="1800" kern="0" dirty="0"/>
                  <a:t>or </a:t>
                </a:r>
                <a14:m>
                  <m:oMath xmlns:m="http://schemas.openxmlformats.org/officeDocument/2006/math">
                    <m:r>
                      <m:rPr>
                        <m:sty m:val="p"/>
                      </m:rPr>
                      <a:rPr lang="en-US" altLang="ja-JP" sz="1800" b="0" i="0" kern="0" smtClean="0">
                        <a:latin typeface="Cambria Math" panose="02040503050406030204" pitchFamily="18" charset="0"/>
                      </a:rPr>
                      <m:t>Σ</m:t>
                    </m:r>
                  </m:oMath>
                </a14:m>
                <a:r>
                  <a:rPr lang="ja-JP" altLang="en-US" sz="1800" kern="0" dirty="0"/>
                  <a:t> が小さい時）</a:t>
                </a:r>
                <a:endParaRPr lang="en-US" altLang="ja-JP" sz="1800" kern="0" dirty="0"/>
              </a:p>
              <a:p>
                <a:pPr marL="720000" lvl="2" indent="0">
                  <a:buNone/>
                </a:pPr>
                <a:r>
                  <a:rPr lang="ja-JP" altLang="en-US" sz="1800" kern="0" dirty="0"/>
                  <a:t>（</a:t>
                </a:r>
                <a:r>
                  <a:rPr lang="ja-JP" altLang="en-US" sz="1800" b="0" i="0" kern="0" dirty="0">
                    <a:latin typeface="+mj-lt"/>
                  </a:rPr>
                  <a:t>実際の</a:t>
                </a:r>
                <a:r>
                  <a:rPr lang="ja-JP" altLang="en-US" sz="1800" i="0" kern="0" dirty="0">
                    <a:latin typeface="+mj-lt"/>
                  </a:rPr>
                  <a:t>分岐方向 </a:t>
                </a:r>
                <a14:m>
                  <m:oMath xmlns:m="http://schemas.openxmlformats.org/officeDocument/2006/math">
                    <m:r>
                      <a:rPr lang="en-US" altLang="ja-JP" sz="1800" b="0" i="1" kern="0" dirty="0" smtClean="0">
                        <a:latin typeface="Cambria Math" panose="02040503050406030204" pitchFamily="18" charset="0"/>
                      </a:rPr>
                      <m:t>𝑡</m:t>
                    </m:r>
                  </m:oMath>
                </a14:m>
                <a:r>
                  <a:rPr lang="en-US" altLang="ja-JP" sz="1800" b="0" i="0" kern="0" dirty="0">
                    <a:latin typeface="+mj-lt"/>
                  </a:rPr>
                  <a:t> </a:t>
                </a:r>
                <a:r>
                  <a:rPr lang="ja-JP" altLang="en-US" sz="1800" b="0" i="0" kern="0" dirty="0">
                    <a:latin typeface="+mj-lt"/>
                  </a:rPr>
                  <a:t>が </a:t>
                </a:r>
                <a:r>
                  <a:rPr lang="en-US" altLang="ja-JP" sz="1800" b="0" i="0" kern="0" dirty="0">
                    <a:latin typeface="+mj-lt"/>
                  </a:rPr>
                  <a:t>1 </a:t>
                </a:r>
                <a:r>
                  <a:rPr lang="ja-JP" altLang="en-US" sz="1800" b="0" i="0" kern="0" dirty="0">
                    <a:latin typeface="+mj-lt"/>
                  </a:rPr>
                  <a:t>の時，</a:t>
                </a:r>
                <a14:m>
                  <m:oMath xmlns:m="http://schemas.openxmlformats.org/officeDocument/2006/math">
                    <m:sSub>
                      <m:sSubPr>
                        <m:ctrlPr>
                          <a:rPr lang="en-US" altLang="ja-JP" sz="1800" b="0" i="1" kern="0" dirty="0" smtClean="0">
                            <a:latin typeface="Cambria Math" panose="02040503050406030204" pitchFamily="18" charset="0"/>
                          </a:rPr>
                        </m:ctrlPr>
                      </m:sSubPr>
                      <m:e>
                        <m:r>
                          <a:rPr lang="en-US" altLang="ja-JP" sz="1800" i="1" kern="0" dirty="0" smtClean="0">
                            <a:latin typeface="Cambria Math" panose="02040503050406030204" pitchFamily="18" charset="0"/>
                          </a:rPr>
                          <m:t>𝑥</m:t>
                        </m:r>
                      </m:e>
                      <m:sub>
                        <m:r>
                          <a:rPr lang="en-US" altLang="ja-JP" sz="1800" b="0" i="1" kern="0" dirty="0" smtClean="0">
                            <a:latin typeface="Cambria Math" panose="02040503050406030204" pitchFamily="18" charset="0"/>
                          </a:rPr>
                          <m:t>𝑖</m:t>
                        </m:r>
                      </m:sub>
                    </m:sSub>
                  </m:oMath>
                </a14:m>
                <a:r>
                  <a:rPr lang="ja-JP" altLang="en-US" sz="1800" kern="0" dirty="0"/>
                  <a:t> が </a:t>
                </a:r>
                <a:r>
                  <a:rPr lang="en-US" altLang="ja-JP" sz="1800" kern="0" dirty="0"/>
                  <a:t>1 </a:t>
                </a:r>
                <a:r>
                  <a:rPr lang="ja-JP" altLang="en-US" sz="1800" kern="0" dirty="0"/>
                  <a:t>だったなら </a:t>
                </a:r>
                <a14:m>
                  <m:oMath xmlns:m="http://schemas.openxmlformats.org/officeDocument/2006/math">
                    <m:sSub>
                      <m:sSubPr>
                        <m:ctrlPr>
                          <a:rPr lang="en-US" altLang="ja-JP" sz="1800" i="1" kern="0" dirty="0" smtClean="0">
                            <a:latin typeface="Cambria Math" panose="02040503050406030204" pitchFamily="18" charset="0"/>
                          </a:rPr>
                        </m:ctrlPr>
                      </m:sSubPr>
                      <m:e>
                        <m:r>
                          <a:rPr lang="en-US" altLang="ja-JP" sz="1800" i="1" kern="0" dirty="0" smtClean="0">
                            <a:latin typeface="Cambria Math" panose="02040503050406030204" pitchFamily="18" charset="0"/>
                          </a:rPr>
                          <m:t>𝑤</m:t>
                        </m:r>
                      </m:e>
                      <m:sub>
                        <m:r>
                          <m:rPr>
                            <m:sty m:val="p"/>
                          </m:rPr>
                          <a:rPr lang="en-US" altLang="ja-JP" sz="1800" i="1" kern="0" dirty="0">
                            <a:latin typeface="Cambria Math" panose="02040503050406030204" pitchFamily="18" charset="0"/>
                          </a:rPr>
                          <m:t>i</m:t>
                        </m:r>
                      </m:sub>
                    </m:sSub>
                  </m:oMath>
                </a14:m>
                <a:r>
                  <a:rPr lang="en-US" altLang="ja-JP" sz="1800" kern="0" dirty="0"/>
                  <a:t> </a:t>
                </a:r>
                <a:r>
                  <a:rPr lang="ja-JP" altLang="en-US" sz="1800" kern="0" dirty="0"/>
                  <a:t>を大きく</a:t>
                </a:r>
                <a:br>
                  <a:rPr lang="en-US" altLang="ja-JP" sz="1800" kern="0" dirty="0"/>
                </a:br>
                <a:r>
                  <a:rPr lang="ja-JP" altLang="en-US" sz="1800" kern="0" dirty="0"/>
                  <a:t>　　　　　　　　                             </a:t>
                </a:r>
                <a:r>
                  <a:rPr lang="en-US" altLang="ja-JP" sz="1800" kern="0" dirty="0"/>
                  <a:t>-1 </a:t>
                </a:r>
                <a:r>
                  <a:rPr lang="ja-JP" altLang="en-US" sz="1800" kern="0" dirty="0"/>
                  <a:t>だったなら </a:t>
                </a:r>
                <a14:m>
                  <m:oMath xmlns:m="http://schemas.openxmlformats.org/officeDocument/2006/math">
                    <m:sSub>
                      <m:sSubPr>
                        <m:ctrlPr>
                          <a:rPr lang="en-US" altLang="ja-JP" sz="1800" i="1" kern="0" dirty="0">
                            <a:latin typeface="Cambria Math" panose="02040503050406030204" pitchFamily="18" charset="0"/>
                          </a:rPr>
                        </m:ctrlPr>
                      </m:sSubPr>
                      <m:e>
                        <m:r>
                          <a:rPr lang="en-US" altLang="ja-JP" sz="1800" i="1" kern="0" dirty="0">
                            <a:latin typeface="Cambria Math" panose="02040503050406030204" pitchFamily="18" charset="0"/>
                          </a:rPr>
                          <m:t>𝑤</m:t>
                        </m:r>
                      </m:e>
                      <m:sub>
                        <m:r>
                          <m:rPr>
                            <m:sty m:val="p"/>
                          </m:rPr>
                          <a:rPr lang="en-US" altLang="ja-JP" sz="1800" i="1" kern="0" dirty="0">
                            <a:latin typeface="Cambria Math" panose="02040503050406030204" pitchFamily="18" charset="0"/>
                          </a:rPr>
                          <m:t>i</m:t>
                        </m:r>
                      </m:sub>
                    </m:sSub>
                  </m:oMath>
                </a14:m>
                <a:r>
                  <a:rPr lang="en-US" altLang="ja-JP" sz="1800" kern="0" dirty="0"/>
                  <a:t> </a:t>
                </a:r>
                <a:r>
                  <a:rPr lang="ja-JP" altLang="en-US" sz="1800" kern="0" dirty="0"/>
                  <a:t>を小さく</a:t>
                </a:r>
              </a:p>
              <a:p>
                <a:pPr lvl="1"/>
                <a:r>
                  <a:rPr lang="ja-JP" altLang="en-US" sz="1800" dirty="0"/>
                  <a:t>相関がある </a:t>
                </a:r>
                <a14:m>
                  <m:oMath xmlns:m="http://schemas.openxmlformats.org/officeDocument/2006/math">
                    <m:sSub>
                      <m:sSubPr>
                        <m:ctrlPr>
                          <a:rPr lang="en-US" altLang="ja-JP" sz="1800" b="0" i="1" dirty="0" smtClean="0">
                            <a:latin typeface="Cambria Math" panose="02040503050406030204" pitchFamily="18" charset="0"/>
                          </a:rPr>
                        </m:ctrlPr>
                      </m:sSubPr>
                      <m:e>
                        <m:r>
                          <a:rPr lang="en-US" altLang="ja-JP" sz="1800" b="0" i="1" dirty="0" smtClean="0">
                            <a:latin typeface="Cambria Math" panose="02040503050406030204" pitchFamily="18" charset="0"/>
                          </a:rPr>
                          <m:t>𝑥</m:t>
                        </m:r>
                      </m:e>
                      <m:sub>
                        <m:r>
                          <a:rPr lang="en-US" altLang="ja-JP" sz="1800" b="0" i="1" dirty="0" smtClean="0">
                            <a:latin typeface="Cambria Math" panose="02040503050406030204" pitchFamily="18" charset="0"/>
                          </a:rPr>
                          <m:t>1</m:t>
                        </m:r>
                      </m:sub>
                    </m:sSub>
                  </m:oMath>
                </a14:m>
                <a:r>
                  <a:rPr lang="en-US" altLang="ja-JP" sz="1800" dirty="0"/>
                  <a:t> </a:t>
                </a:r>
                <a:r>
                  <a:rPr lang="ja-JP" altLang="en-US" sz="1800" dirty="0"/>
                  <a:t>では </a:t>
                </a:r>
                <a14:m>
                  <m:oMath xmlns:m="http://schemas.openxmlformats.org/officeDocument/2006/math">
                    <m:r>
                      <a:rPr lang="en-US" altLang="ja-JP" sz="1800" i="1" dirty="0" smtClean="0">
                        <a:latin typeface="Cambria Math" panose="02040503050406030204" pitchFamily="18" charset="0"/>
                      </a:rPr>
                      <m:t>𝑡</m:t>
                    </m:r>
                    <m:r>
                      <a:rPr lang="en-US" altLang="ja-JP" sz="1800" i="1" dirty="0" smtClean="0">
                        <a:latin typeface="Cambria Math" panose="02040503050406030204" pitchFamily="18" charset="0"/>
                      </a:rPr>
                      <m:t>=</m:t>
                    </m:r>
                    <m:sSub>
                      <m:sSubPr>
                        <m:ctrlPr>
                          <a:rPr lang="en-US" altLang="ja-JP" sz="1800" b="0" i="1" dirty="0" smtClean="0">
                            <a:latin typeface="Cambria Math" panose="02040503050406030204" pitchFamily="18" charset="0"/>
                          </a:rPr>
                        </m:ctrlPr>
                      </m:sSubPr>
                      <m:e>
                        <m:r>
                          <a:rPr lang="en-US" altLang="ja-JP" sz="1800" i="1" dirty="0" smtClean="0">
                            <a:latin typeface="Cambria Math" panose="02040503050406030204" pitchFamily="18" charset="0"/>
                          </a:rPr>
                          <m:t>𝑥</m:t>
                        </m:r>
                      </m:e>
                      <m:sub>
                        <m:r>
                          <a:rPr lang="en-US" altLang="ja-JP" sz="1800" i="1" dirty="0" smtClean="0">
                            <a:latin typeface="Cambria Math" panose="02040503050406030204" pitchFamily="18" charset="0"/>
                          </a:rPr>
                          <m:t>1</m:t>
                        </m:r>
                      </m:sub>
                    </m:sSub>
                  </m:oMath>
                </a14:m>
                <a:r>
                  <a:rPr lang="ja-JP" altLang="en-US" sz="1800" dirty="0"/>
                  <a:t> </a:t>
                </a:r>
                <a:r>
                  <a:rPr lang="ja-JP" altLang="en-US" sz="1800" i="0" dirty="0">
                    <a:latin typeface="+mj-lt"/>
                  </a:rPr>
                  <a:t>となるため </a:t>
                </a:r>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𝑤</m:t>
                        </m:r>
                      </m:e>
                      <m:sub>
                        <m:r>
                          <a:rPr lang="en-US" altLang="ja-JP" sz="1800" b="0" i="1" dirty="0" smtClean="0">
                            <a:latin typeface="Cambria Math" panose="02040503050406030204" pitchFamily="18" charset="0"/>
                          </a:rPr>
                          <m:t>1</m:t>
                        </m:r>
                      </m:sub>
                    </m:sSub>
                  </m:oMath>
                </a14:m>
                <a:r>
                  <a:rPr lang="en-US" altLang="ja-JP" sz="1800" dirty="0"/>
                  <a:t> </a:t>
                </a:r>
                <a:r>
                  <a:rPr lang="ja-JP" altLang="en-US" sz="1800" dirty="0"/>
                  <a:t>の絶対値は大きく，</a:t>
                </a:r>
                <a:br>
                  <a:rPr lang="en-US" altLang="ja-JP" sz="1800" dirty="0"/>
                </a:br>
                <a:r>
                  <a:rPr lang="ja-JP" altLang="en-US" sz="1800" dirty="0"/>
                  <a:t>相関がない </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i="1" dirty="0">
                            <a:latin typeface="Cambria Math" panose="02040503050406030204" pitchFamily="18" charset="0"/>
                          </a:rPr>
                          <m:t>2</m:t>
                        </m:r>
                      </m:sub>
                    </m:sSub>
                    <m:r>
                      <a:rPr lang="en-US" altLang="ja-JP" sz="1800" i="1" dirty="0">
                        <a:latin typeface="Cambria Math" panose="02040503050406030204" pitchFamily="18" charset="0"/>
                      </a:rPr>
                      <m:t>,</m:t>
                    </m:r>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i="1" dirty="0">
                            <a:latin typeface="Cambria Math" panose="02040503050406030204" pitchFamily="18" charset="0"/>
                          </a:rPr>
                          <m:t>3</m:t>
                        </m:r>
                      </m:sub>
                    </m:sSub>
                  </m:oMath>
                </a14:m>
                <a:r>
                  <a:rPr lang="en-US" altLang="ja-JP" sz="1800" dirty="0"/>
                  <a:t> </a:t>
                </a:r>
                <a:r>
                  <a:rPr lang="ja-JP" altLang="en-US" sz="1800" dirty="0"/>
                  <a:t>では </a:t>
                </a:r>
                <a14:m>
                  <m:oMath xmlns:m="http://schemas.openxmlformats.org/officeDocument/2006/math">
                    <m:r>
                      <a:rPr lang="en-US" altLang="ja-JP" sz="1800" i="1" dirty="0">
                        <a:latin typeface="Cambria Math" panose="02040503050406030204" pitchFamily="18" charset="0"/>
                      </a:rPr>
                      <m:t>𝑡</m:t>
                    </m:r>
                    <m:r>
                      <a:rPr lang="en-US" altLang="ja-JP" sz="1800" b="0" i="1" dirty="0" smtClean="0">
                        <a:latin typeface="Cambria Math" panose="02040503050406030204" pitchFamily="18" charset="0"/>
                      </a:rPr>
                      <m:t> </m:t>
                    </m:r>
                  </m:oMath>
                </a14:m>
                <a:r>
                  <a:rPr lang="ja-JP" altLang="en-US" sz="1800" dirty="0"/>
                  <a:t>と打ち消しあって </a:t>
                </a:r>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i="1" dirty="0" smtClean="0">
                            <a:latin typeface="Cambria Math" panose="02040503050406030204" pitchFamily="18" charset="0"/>
                          </a:rPr>
                          <m:t>𝑤</m:t>
                        </m:r>
                      </m:e>
                      <m:sub>
                        <m:r>
                          <a:rPr lang="en-US" altLang="ja-JP" sz="1800" i="1" dirty="0" smtClean="0">
                            <a:latin typeface="Cambria Math" panose="02040503050406030204" pitchFamily="18" charset="0"/>
                          </a:rPr>
                          <m:t>2</m:t>
                        </m:r>
                      </m:sub>
                    </m:sSub>
                    <m:r>
                      <a:rPr lang="en-US" altLang="ja-JP" sz="1800" b="0" i="1" dirty="0" smtClean="0">
                        <a:latin typeface="Cambria Math" panose="02040503050406030204" pitchFamily="18" charset="0"/>
                      </a:rPr>
                      <m:t>,</m:t>
                    </m:r>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𝑤</m:t>
                        </m:r>
                      </m:e>
                      <m:sub>
                        <m:r>
                          <a:rPr lang="en-US" altLang="ja-JP" sz="1800" b="0" i="1" dirty="0" smtClean="0">
                            <a:latin typeface="Cambria Math" panose="02040503050406030204" pitchFamily="18" charset="0"/>
                          </a:rPr>
                          <m:t>3</m:t>
                        </m:r>
                      </m:sub>
                    </m:sSub>
                  </m:oMath>
                </a14:m>
                <a:r>
                  <a:rPr lang="ja-JP" altLang="en-US" sz="1800" dirty="0"/>
                  <a:t> は平均的に変わらない（</a:t>
                </a:r>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i="1" dirty="0" smtClean="0">
                            <a:latin typeface="Cambria Math" panose="02040503050406030204" pitchFamily="18" charset="0"/>
                          </a:rPr>
                          <m:t>𝑥</m:t>
                        </m:r>
                      </m:e>
                      <m:sub>
                        <m:r>
                          <a:rPr lang="en-US" altLang="ja-JP" sz="1800" i="1" dirty="0" smtClean="0">
                            <a:latin typeface="Cambria Math" panose="02040503050406030204" pitchFamily="18" charset="0"/>
                          </a:rPr>
                          <m:t>1</m:t>
                        </m:r>
                      </m:sub>
                    </m:sSub>
                  </m:oMath>
                </a14:m>
                <a:r>
                  <a:rPr lang="ja-JP" altLang="en-US" sz="1800" dirty="0"/>
                  <a:t> が偏ってない場合）</a:t>
                </a:r>
                <a:endParaRPr lang="en-US" altLang="ja-JP" sz="1800" dirty="0"/>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161951" y="3519001"/>
                <a:ext cx="8730097" cy="2339719"/>
              </a:xfrm>
              <a:blipFill>
                <a:blip r:embed="rId2"/>
                <a:stretch>
                  <a:fillRect l="-489" t="-30990"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4301998" y="1178975"/>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0" dirty="0" smtClean="0">
                        <a:solidFill>
                          <a:schemeClr val="accent6"/>
                        </a:solidFill>
                        <a:latin typeface="Cambria Math" panose="02040503050406030204" pitchFamily="18" charset="0"/>
                        <a:ea typeface="MeiryoKe_PGothic" pitchFamily="50" charset="-128"/>
                      </a:rPr>
                      <m:t>𝟏𝟎</m:t>
                    </m:r>
                    <m:r>
                      <a:rPr lang="en-US" altLang="ja-JP" b="1" i="1" dirty="0" smtClean="0">
                        <a:solidFill>
                          <a:schemeClr val="accent6"/>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r>
                      <m:rPr>
                        <m:nor/>
                      </m:rPr>
                      <a:rPr lang="en-US" altLang="ja-JP" b="1" dirty="0" smtClean="0">
                        <a:solidFill>
                          <a:schemeClr val="accent5"/>
                        </a:solidFill>
                        <a:latin typeface="MeiryoKe_PGothic" pitchFamily="50" charset="-128"/>
                        <a:ea typeface="MeiryoKe_PGothic" pitchFamily="50" charset="-128"/>
                      </a:rPr>
                      <m:t>, </m:t>
                    </m:r>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𝟑</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4301998" y="1178975"/>
                <a:ext cx="2070023" cy="360363"/>
              </a:xfrm>
              <a:prstGeom prst="rect">
                <a:avLst/>
              </a:prstGeom>
              <a:blipFill>
                <a:blip r:embed="rId3"/>
                <a:stretch>
                  <a:fillRect l="-49263" t="-13333" r="-49853" b="-33333"/>
                </a:stretch>
              </a:blipFill>
              <a:ln>
                <a:noFill/>
                <a:headEnd/>
                <a:tailEn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5382009" y="1628980"/>
            <a:ext cx="0" cy="450005"/>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5112007" y="2078985"/>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871971" y="2168986"/>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ja-JP" b="1" i="1" dirty="0" smtClean="0">
                              <a:solidFill>
                                <a:schemeClr val="accent6"/>
                              </a:solidFill>
                              <a:latin typeface="Cambria Math" panose="02040503050406030204" pitchFamily="18" charset="0"/>
                            </a:rPr>
                          </m:ctrlPr>
                        </m:sSubPr>
                        <m:e>
                          <m:r>
                            <a:rPr lang="en-US" altLang="ja-JP" b="1" i="1" dirty="0" smtClean="0">
                              <a:solidFill>
                                <a:schemeClr val="accent6"/>
                              </a:solidFill>
                              <a:latin typeface="Cambria Math" panose="02040503050406030204" pitchFamily="18" charset="0"/>
                            </a:rPr>
                            <m:t>𝒙</m:t>
                          </m:r>
                        </m:e>
                        <m:sub>
                          <m:r>
                            <a:rPr lang="en-US" altLang="ja-JP" b="1" i="1" dirty="0" smtClean="0">
                              <a:solidFill>
                                <a:schemeClr val="accent6"/>
                              </a:solidFill>
                              <a:latin typeface="Cambria Math" panose="02040503050406030204" pitchFamily="18" charset="0"/>
                            </a:rPr>
                            <m:t>𝟏</m:t>
                          </m:r>
                        </m:sub>
                      </m:sSub>
                      <m:r>
                        <a:rPr lang="en-US" altLang="ja-JP" b="1" i="1" dirty="0" smtClean="0">
                          <a:solidFill>
                            <a:schemeClr val="accent6"/>
                          </a:solidFill>
                          <a:latin typeface="Cambria Math" panose="02040503050406030204" pitchFamily="18" charset="0"/>
                          <a:ea typeface="MeiryoKe_PGothic" pitchFamily="50" charset="-128"/>
                        </a:rPr>
                        <m:t>=</m:t>
                      </m:r>
                      <m:r>
                        <a:rPr lang="en-US" altLang="ja-JP" b="1" i="1" dirty="0" smtClean="0">
                          <a:solidFill>
                            <a:schemeClr val="accent6"/>
                          </a:solidFill>
                          <a:latin typeface="Cambria Math" panose="02040503050406030204" pitchFamily="18" charset="0"/>
                          <a:ea typeface="MeiryoKe_PGothic" pitchFamily="50" charset="-128"/>
                        </a:rPr>
                        <m:t>𝟏</m:t>
                      </m:r>
                      <m:r>
                        <a:rPr lang="en-US" altLang="ja-JP" b="1" i="1" dirty="0">
                          <a:solidFill>
                            <a:schemeClr val="accent5"/>
                          </a:solidFill>
                          <a:latin typeface="Cambria Math" panose="02040503050406030204" pitchFamily="18" charset="0"/>
                          <a:ea typeface="MeiryoKe_PGothic" pitchFamily="50" charset="-128"/>
                        </a:rPr>
                        <m:t>, </m:t>
                      </m:r>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𝟏</m:t>
                      </m:r>
                      <m:r>
                        <a:rPr lang="en-US" altLang="ja-JP" b="1" i="1" dirty="0" smtClean="0">
                          <a:solidFill>
                            <a:schemeClr val="accent5"/>
                          </a:solidFill>
                          <a:latin typeface="Cambria Math" panose="02040503050406030204" pitchFamily="18" charset="0"/>
                          <a:ea typeface="MeiryoKe_PGothic" pitchFamily="50" charset="-128"/>
                        </a:rPr>
                        <m:t>, </m:t>
                      </m:r>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𝟑</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𝟏</m:t>
                      </m:r>
                    </m:oMath>
                  </m:oMathPara>
                </a14:m>
                <a:endParaRPr lang="ja-JP" altLang="en-US" b="1" dirty="0">
                  <a:solidFill>
                    <a:schemeClr val="accent5"/>
                  </a:solidFill>
                  <a:latin typeface="Cambria Math" panose="02040503050406030204" pitchFamily="18" charset="0"/>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871971" y="2168986"/>
                <a:ext cx="2070023" cy="360363"/>
              </a:xfrm>
              <a:prstGeom prst="rect">
                <a:avLst/>
              </a:prstGeom>
              <a:blipFill>
                <a:blip r:embed="rId4"/>
                <a:stretch>
                  <a:fillRect l="-22647" r="-21176" b="-10169"/>
                </a:stretch>
              </a:blipFill>
              <a:ln>
                <a:noFill/>
                <a:headEnd/>
                <a:tailEnd/>
              </a:ln>
              <a:effectLst/>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endCxn id="21" idx="2"/>
          </p:cNvCxnSpPr>
          <p:nvPr/>
        </p:nvCxnSpPr>
        <p:spPr bwMode="auto">
          <a:xfrm>
            <a:off x="4391999" y="2348988"/>
            <a:ext cx="720008" cy="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652012" y="2348988"/>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2" name="Rectangle 195">
                <a:extLst>
                  <a:ext uri="{FF2B5EF4-FFF2-40B4-BE49-F238E27FC236}">
                    <a16:creationId xmlns:a16="http://schemas.microsoft.com/office/drawing/2014/main" id="{E5DBD47E-696D-4062-96BD-4563BC6BAC36}"/>
                  </a:ext>
                </a:extLst>
              </p:cNvPr>
              <p:cNvSpPr>
                <a:spLocks noChangeArrowheads="1"/>
              </p:cNvSpPr>
              <p:nvPr/>
            </p:nvSpPr>
            <p:spPr bwMode="auto">
              <a:xfrm>
                <a:off x="6192019" y="2168986"/>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r>
                        <a:rPr lang="en-US" altLang="ja-JP" b="1" i="1" dirty="0" smtClean="0">
                          <a:solidFill>
                            <a:schemeClr val="accent6"/>
                          </a:solidFill>
                          <a:latin typeface="Cambria Math" panose="02040503050406030204" pitchFamily="18" charset="0"/>
                        </a:rPr>
                        <m:t>𝟏𝟎𝟎</m:t>
                      </m:r>
                    </m:oMath>
                  </m:oMathPara>
                </a14:m>
                <a:endParaRPr lang="ja-JP" altLang="en-US" b="1" dirty="0">
                  <a:solidFill>
                    <a:schemeClr val="accent6"/>
                  </a:solidFill>
                  <a:latin typeface="Cambria Math" panose="02040503050406030204" pitchFamily="18" charset="0"/>
                  <a:ea typeface="MeiryoKe_PGothic" pitchFamily="50" charset="-128"/>
                </a:endParaRPr>
              </a:p>
            </p:txBody>
          </p:sp>
        </mc:Choice>
        <mc:Fallback xmlns="">
          <p:sp>
            <p:nvSpPr>
              <p:cNvPr id="12" name="Rectangle 195">
                <a:extLst>
                  <a:ext uri="{FF2B5EF4-FFF2-40B4-BE49-F238E27FC236}">
                    <a16:creationId xmlns:a16="http://schemas.microsoft.com/office/drawing/2014/main" id="{E5DBD47E-696D-4062-96BD-4563BC6BAC36}"/>
                  </a:ext>
                </a:extLst>
              </p:cNvPr>
              <p:cNvSpPr>
                <a:spLocks noRot="1" noChangeAspect="1" noMove="1" noResize="1" noEditPoints="1" noAdjustHandles="1" noChangeArrowheads="1" noChangeShapeType="1" noTextEdit="1"/>
              </p:cNvSpPr>
              <p:nvPr/>
            </p:nvSpPr>
            <p:spPr bwMode="auto">
              <a:xfrm>
                <a:off x="6192019" y="2168986"/>
                <a:ext cx="900010" cy="360363"/>
              </a:xfrm>
              <a:prstGeom prst="rect">
                <a:avLst/>
              </a:prstGeom>
              <a:blipFill>
                <a:blip r:embed="rId5"/>
                <a:stretch>
                  <a:fillRect b="-1695"/>
                </a:stretch>
              </a:blipFill>
              <a:ln>
                <a:noFill/>
                <a:headEnd/>
                <a:tailEnd/>
              </a:ln>
              <a:effectLst/>
            </p:spPr>
            <p:txBody>
              <a:bodyPr/>
              <a:lstStyle/>
              <a:p>
                <a:r>
                  <a:rPr lang="ja-JP" altLang="en-US">
                    <a:noFill/>
                  </a:rPr>
                  <a:t> </a:t>
                </a:r>
              </a:p>
            </p:txBody>
          </p:sp>
        </mc:Fallback>
      </mc:AlternateContent>
      <p:sp>
        <p:nvSpPr>
          <p:cNvPr id="13" name="Rectangle 195">
            <a:extLst>
              <a:ext uri="{FF2B5EF4-FFF2-40B4-BE49-F238E27FC236}">
                <a16:creationId xmlns:a16="http://schemas.microsoft.com/office/drawing/2014/main" id="{435CF6DA-C2DF-4FA4-864D-8BAD6026196B}"/>
              </a:ext>
            </a:extLst>
          </p:cNvPr>
          <p:cNvSpPr>
            <a:spLocks noChangeArrowheads="1"/>
          </p:cNvSpPr>
          <p:nvPr/>
        </p:nvSpPr>
        <p:spPr bwMode="auto">
          <a:xfrm>
            <a:off x="1691969" y="1898624"/>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ja-JP" altLang="en-US" dirty="0">
                <a:solidFill>
                  <a:schemeClr val="accent5"/>
                </a:solidFill>
                <a:latin typeface="+mn-ea"/>
                <a:ea typeface="+mn-ea"/>
              </a:rPr>
              <a:t>分岐履歴</a:t>
            </a:r>
          </a:p>
        </p:txBody>
      </p:sp>
      <p:sp>
        <p:nvSpPr>
          <p:cNvPr id="14" name="Rectangle 195">
            <a:extLst>
              <a:ext uri="{FF2B5EF4-FFF2-40B4-BE49-F238E27FC236}">
                <a16:creationId xmlns:a16="http://schemas.microsoft.com/office/drawing/2014/main" id="{D213282B-D28F-44F8-B3D8-6ECF60EA5288}"/>
              </a:ext>
            </a:extLst>
          </p:cNvPr>
          <p:cNvSpPr>
            <a:spLocks noChangeArrowheads="1"/>
          </p:cNvSpPr>
          <p:nvPr/>
        </p:nvSpPr>
        <p:spPr bwMode="auto">
          <a:xfrm>
            <a:off x="900011" y="1268976"/>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ja-JP" altLang="en-US" dirty="0">
                <a:solidFill>
                  <a:schemeClr val="accent5"/>
                </a:solidFill>
                <a:latin typeface="+mn-ea"/>
                <a:ea typeface="+mn-ea"/>
              </a:rPr>
              <a:t>学習済みの重み</a:t>
            </a:r>
          </a:p>
        </p:txBody>
      </p:sp>
    </p:spTree>
    <p:extLst>
      <p:ext uri="{BB962C8B-B14F-4D97-AF65-F5344CB8AC3E}">
        <p14:creationId xmlns:p14="http://schemas.microsoft.com/office/powerpoint/2010/main" val="627753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A99D34-5C74-4C3A-B437-6C3495C25ADB}"/>
              </a:ext>
            </a:extLst>
          </p:cNvPr>
          <p:cNvSpPr>
            <a:spLocks noGrp="1"/>
          </p:cNvSpPr>
          <p:nvPr>
            <p:ph type="title"/>
          </p:nvPr>
        </p:nvSpPr>
        <p:spPr/>
        <p:txBody>
          <a:bodyPr/>
          <a:lstStyle/>
          <a:p>
            <a:r>
              <a:rPr kumimoji="1" lang="ja-JP" altLang="en-US" dirty="0"/>
              <a:t>最初のパーセプトロン予測器の発展形</a:t>
            </a:r>
          </a:p>
        </p:txBody>
      </p:sp>
      <p:sp>
        <p:nvSpPr>
          <p:cNvPr id="3" name="テキスト プレースホルダー 2">
            <a:extLst>
              <a:ext uri="{FF2B5EF4-FFF2-40B4-BE49-F238E27FC236}">
                <a16:creationId xmlns:a16="http://schemas.microsoft.com/office/drawing/2014/main" id="{6EFF8E31-74DD-4041-8827-8FC1C5163AF0}"/>
              </a:ext>
            </a:extLst>
          </p:cNvPr>
          <p:cNvSpPr>
            <a:spLocks noGrp="1"/>
          </p:cNvSpPr>
          <p:nvPr>
            <p:ph type="body" sz="quarter" idx="10"/>
          </p:nvPr>
        </p:nvSpPr>
        <p:spPr/>
        <p:txBody>
          <a:bodyPr/>
          <a:lstStyle/>
          <a:p>
            <a:pPr marL="457200" indent="-457200">
              <a:buFont typeface="+mj-lt"/>
              <a:buAutoNum type="arabicPeriod"/>
            </a:pPr>
            <a:r>
              <a:rPr kumimoji="1" lang="en-US" altLang="ja-JP" sz="2000" dirty="0"/>
              <a:t>Path-Based </a:t>
            </a:r>
            <a:r>
              <a:rPr kumimoji="1" lang="ja-JP" altLang="en-US" sz="2000" dirty="0"/>
              <a:t>予測器</a:t>
            </a:r>
            <a:endParaRPr kumimoji="1" lang="en-US" altLang="ja-JP" sz="2000" dirty="0"/>
          </a:p>
          <a:p>
            <a:pPr lvl="1"/>
            <a:r>
              <a:rPr kumimoji="1" lang="en-US" altLang="ja-JP" i="1" dirty="0"/>
              <a:t>Jimenez, Daniel A et al., </a:t>
            </a:r>
            <a:r>
              <a:rPr lang="en-US" altLang="ja-JP" i="1" dirty="0"/>
              <a:t>Fast Path-Based Neural Branch Prediction, MICRO 2003</a:t>
            </a:r>
            <a:endParaRPr kumimoji="1" lang="en-US" altLang="ja-JP" i="1" dirty="0"/>
          </a:p>
          <a:p>
            <a:pPr marL="457200" indent="-457200">
              <a:buFont typeface="+mj-lt"/>
              <a:buAutoNum type="arabicPeriod"/>
            </a:pPr>
            <a:r>
              <a:rPr lang="en-US" altLang="ja-JP" sz="2000" dirty="0"/>
              <a:t>Piecewise Linear </a:t>
            </a:r>
            <a:r>
              <a:rPr kumimoji="1" lang="ja-JP" altLang="en-US" sz="2000" dirty="0"/>
              <a:t>予測器</a:t>
            </a:r>
            <a:endParaRPr kumimoji="1" lang="en-US" altLang="ja-JP" sz="2000" dirty="0"/>
          </a:p>
          <a:p>
            <a:pPr lvl="1"/>
            <a:r>
              <a:rPr kumimoji="1" lang="en-US" altLang="ja-JP" i="1" dirty="0"/>
              <a:t>Jimenez, Daniel A et al., </a:t>
            </a:r>
            <a:r>
              <a:rPr lang="en-US" altLang="ja-JP" i="1" dirty="0"/>
              <a:t>Piecewise Linear Branch Prediction, ISCA 2005</a:t>
            </a:r>
          </a:p>
          <a:p>
            <a:endParaRPr kumimoji="1" lang="ja-JP" altLang="en-US" dirty="0"/>
          </a:p>
        </p:txBody>
      </p:sp>
    </p:spTree>
    <p:extLst>
      <p:ext uri="{BB962C8B-B14F-4D97-AF65-F5344CB8AC3E}">
        <p14:creationId xmlns:p14="http://schemas.microsoft.com/office/powerpoint/2010/main" val="1275700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A99D34-5C74-4C3A-B437-6C3495C25ADB}"/>
              </a:ext>
            </a:extLst>
          </p:cNvPr>
          <p:cNvSpPr>
            <a:spLocks noGrp="1"/>
          </p:cNvSpPr>
          <p:nvPr>
            <p:ph type="title"/>
          </p:nvPr>
        </p:nvSpPr>
        <p:spPr/>
        <p:txBody>
          <a:bodyPr/>
          <a:lstStyle/>
          <a:p>
            <a:r>
              <a:rPr kumimoji="1" lang="en-US" altLang="ja-JP" sz="2800" dirty="0"/>
              <a:t>Path-Based </a:t>
            </a:r>
            <a:r>
              <a:rPr kumimoji="1" lang="ja-JP" altLang="en-US" sz="2800" dirty="0"/>
              <a:t>予測器</a:t>
            </a:r>
            <a:endParaRPr kumimoji="1" lang="en-US" altLang="ja-JP" sz="2800" dirty="0"/>
          </a:p>
        </p:txBody>
      </p:sp>
      <p:sp>
        <p:nvSpPr>
          <p:cNvPr id="3" name="テキスト プレースホルダー 2">
            <a:extLst>
              <a:ext uri="{FF2B5EF4-FFF2-40B4-BE49-F238E27FC236}">
                <a16:creationId xmlns:a16="http://schemas.microsoft.com/office/drawing/2014/main" id="{6EFF8E31-74DD-4041-8827-8FC1C5163AF0}"/>
              </a:ext>
            </a:extLst>
          </p:cNvPr>
          <p:cNvSpPr>
            <a:spLocks noGrp="1"/>
          </p:cNvSpPr>
          <p:nvPr>
            <p:ph type="body" sz="quarter" idx="10"/>
          </p:nvPr>
        </p:nvSpPr>
        <p:spPr>
          <a:xfrm>
            <a:off x="611956" y="998974"/>
            <a:ext cx="8280092" cy="5309752"/>
          </a:xfrm>
        </p:spPr>
        <p:txBody>
          <a:bodyPr anchor="t"/>
          <a:lstStyle/>
          <a:p>
            <a:r>
              <a:rPr kumimoji="1" lang="ja-JP" altLang="en-US" dirty="0"/>
              <a:t>重みと履歴の内積をパイプライン化</a:t>
            </a:r>
            <a:endParaRPr kumimoji="1" lang="en-US" altLang="ja-JP" dirty="0"/>
          </a:p>
          <a:p>
            <a:pPr lvl="1"/>
            <a:r>
              <a:rPr kumimoji="1" lang="ja-JP" altLang="en-US" dirty="0"/>
              <a:t>一度に内積を計算しなくてよくなる</a:t>
            </a:r>
            <a:endParaRPr kumimoji="1" lang="en-US" altLang="ja-JP" dirty="0"/>
          </a:p>
          <a:p>
            <a:r>
              <a:rPr kumimoji="1" lang="ja-JP" altLang="en-US" dirty="0"/>
              <a:t>動作：</a:t>
            </a:r>
            <a:endParaRPr kumimoji="1" lang="en-US" altLang="ja-JP" dirty="0"/>
          </a:p>
          <a:p>
            <a:pPr lvl="1"/>
            <a:r>
              <a:rPr kumimoji="1" lang="ja-JP" altLang="en-US" dirty="0"/>
              <a:t>既存：あるサイクルに重みと履歴の内積を一気に取る</a:t>
            </a:r>
            <a:endParaRPr kumimoji="1" lang="en-US" altLang="ja-JP" dirty="0"/>
          </a:p>
          <a:p>
            <a:pPr lvl="1"/>
            <a:r>
              <a:rPr kumimoji="1" lang="ja-JP" altLang="en-US" dirty="0"/>
              <a:t>提案：各サイクルに実行された分岐結果に対応するものを計算</a:t>
            </a:r>
          </a:p>
        </p:txBody>
      </p:sp>
      <p:pic>
        <p:nvPicPr>
          <p:cNvPr id="9" name="図 8">
            <a:extLst>
              <a:ext uri="{FF2B5EF4-FFF2-40B4-BE49-F238E27FC236}">
                <a16:creationId xmlns:a16="http://schemas.microsoft.com/office/drawing/2014/main" id="{8E3B5680-7838-4D75-8874-A27C8BBF93C0}"/>
              </a:ext>
            </a:extLst>
          </p:cNvPr>
          <p:cNvPicPr>
            <a:picLocks noChangeAspect="1"/>
          </p:cNvPicPr>
          <p:nvPr/>
        </p:nvPicPr>
        <p:blipFill>
          <a:blip r:embed="rId2"/>
          <a:stretch>
            <a:fillRect/>
          </a:stretch>
        </p:blipFill>
        <p:spPr>
          <a:xfrm>
            <a:off x="1421965" y="3699003"/>
            <a:ext cx="6642023" cy="3041823"/>
          </a:xfrm>
          <a:prstGeom prst="rect">
            <a:avLst/>
          </a:prstGeom>
        </p:spPr>
      </p:pic>
    </p:spTree>
    <p:extLst>
      <p:ext uri="{BB962C8B-B14F-4D97-AF65-F5344CB8AC3E}">
        <p14:creationId xmlns:p14="http://schemas.microsoft.com/office/powerpoint/2010/main" val="2663716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A99D34-5C74-4C3A-B437-6C3495C25ADB}"/>
              </a:ext>
            </a:extLst>
          </p:cNvPr>
          <p:cNvSpPr>
            <a:spLocks noGrp="1"/>
          </p:cNvSpPr>
          <p:nvPr>
            <p:ph type="title"/>
          </p:nvPr>
        </p:nvSpPr>
        <p:spPr/>
        <p:txBody>
          <a:bodyPr/>
          <a:lstStyle/>
          <a:p>
            <a:r>
              <a:rPr kumimoji="1" lang="en-US" altLang="ja-JP" sz="2800" dirty="0"/>
              <a:t>Path-Based </a:t>
            </a:r>
            <a:r>
              <a:rPr kumimoji="1" lang="ja-JP" altLang="en-US" sz="2800" dirty="0"/>
              <a:t>予測器</a:t>
            </a:r>
            <a:endParaRPr kumimoji="1" lang="en-US" altLang="ja-JP" sz="2800"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6EFF8E31-74DD-4041-8827-8FC1C5163AF0}"/>
                  </a:ext>
                </a:extLst>
              </p:cNvPr>
              <p:cNvSpPr>
                <a:spLocks noGrp="1"/>
              </p:cNvSpPr>
              <p:nvPr>
                <p:ph type="body" sz="quarter" idx="10"/>
              </p:nvPr>
            </p:nvSpPr>
            <p:spPr/>
            <p:txBody>
              <a:bodyPr anchor="t"/>
              <a:lstStyle/>
              <a:p>
                <a:r>
                  <a:rPr kumimoji="1" lang="ja-JP" altLang="en-US" dirty="0"/>
                  <a:t>既存：一度に８個を積和</a:t>
                </a:r>
                <a:endParaRPr kumimoji="1" lang="en-US" altLang="ja-JP" dirty="0"/>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sub>
                    </m:sSub>
                  </m:oMath>
                </a14:m>
                <a:r>
                  <a:rPr lang="en-US" altLang="ja-JP" dirty="0"/>
                  <a:t> </a:t>
                </a:r>
                <a:r>
                  <a:rPr lang="ja-JP" altLang="en-US" dirty="0"/>
                  <a:t>実行時：</a:t>
                </a:r>
                <a14:m>
                  <m:oMath xmlns:m="http://schemas.openxmlformats.org/officeDocument/2006/math">
                    <m:r>
                      <m:rPr>
                        <m:sty m:val="p"/>
                      </m:rPr>
                      <a:rPr kumimoji="1" lang="en-US" altLang="ja-JP" b="0" i="0" dirty="0" smtClean="0">
                        <a:latin typeface="Cambria Math" panose="02040503050406030204" pitchFamily="18" charset="0"/>
                      </a:rPr>
                      <m:t>sum</m:t>
                    </m:r>
                    <m:r>
                      <a:rPr kumimoji="1" lang="en-US" altLang="ja-JP" b="0" i="0" dirty="0" smtClean="0">
                        <a:latin typeface="Cambria Math" panose="02040503050406030204" pitchFamily="18" charset="0"/>
                      </a:rPr>
                      <m:t>=</m:t>
                    </m:r>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𝑏</m:t>
                        </m:r>
                      </m:e>
                      <m:sub>
                        <m:r>
                          <a:rPr kumimoji="1" lang="en-US" altLang="ja-JP" b="0" i="1" dirty="0" smtClean="0">
                            <a:latin typeface="Cambria Math" panose="02040503050406030204" pitchFamily="18" charset="0"/>
                          </a:rPr>
                          <m:t>𝑡</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𝑏</m:t>
                        </m:r>
                      </m:e>
                      <m:sub>
                        <m:r>
                          <a:rPr kumimoji="1" lang="en-US" altLang="ja-JP" b="0" i="1" dirty="0" smtClean="0">
                            <a:latin typeface="Cambria Math" panose="02040503050406030204" pitchFamily="18" charset="0"/>
                          </a:rPr>
                          <m:t>𝑡</m:t>
                        </m:r>
                        <m:r>
                          <a:rPr kumimoji="1" lang="en-US" altLang="ja-JP" b="0" i="1" dirty="0" smtClean="0">
                            <a:latin typeface="Cambria Math" panose="02040503050406030204" pitchFamily="18" charset="0"/>
                          </a:rPr>
                          <m:t>−1</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1</m:t>
                        </m:r>
                      </m:sub>
                    </m:sSub>
                    <m:r>
                      <a:rPr kumimoji="1" lang="en-US" altLang="ja-JP" b="0"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−7</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b="0" i="1" dirty="0" smtClean="0">
                            <a:latin typeface="Cambria Math" panose="02040503050406030204" pitchFamily="18" charset="0"/>
                          </a:rPr>
                          <m:t>7</m:t>
                        </m:r>
                      </m:sub>
                    </m:sSub>
                  </m:oMath>
                </a14:m>
                <a:endParaRPr kumimoji="1" lang="en-US" altLang="ja-JP" dirty="0"/>
              </a:p>
              <a:p>
                <a:r>
                  <a:rPr kumimoji="1" lang="ja-JP" altLang="en-US" dirty="0"/>
                  <a:t>提案：一度に１個を積和</a:t>
                </a:r>
                <a:endParaRPr kumimoji="1" lang="en-US" altLang="ja-JP" dirty="0"/>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−7</m:t>
                        </m:r>
                      </m:sub>
                    </m:sSub>
                  </m:oMath>
                </a14:m>
                <a:r>
                  <a:rPr kumimoji="1" lang="en-US" altLang="ja-JP" dirty="0"/>
                  <a:t> </a:t>
                </a:r>
                <a:r>
                  <a:rPr kumimoji="1" lang="ja-JP" altLang="en-US" dirty="0"/>
                  <a:t>実行時：</a:t>
                </a:r>
                <a14:m>
                  <m:oMath xmlns:m="http://schemas.openxmlformats.org/officeDocument/2006/math">
                    <m:r>
                      <a:rPr kumimoji="1" lang="en-US" altLang="ja-JP" i="1" dirty="0" smtClean="0">
                        <a:latin typeface="Cambria Math" panose="02040503050406030204" pitchFamily="18" charset="0"/>
                      </a:rPr>
                      <m:t>𝑠𝑢𝑚</m:t>
                    </m:r>
                    <m:r>
                      <a:rPr kumimoji="1" lang="en-US" altLang="ja-JP" i="1"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−7</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b="0" i="1" dirty="0" smtClean="0">
                            <a:latin typeface="Cambria Math" panose="02040503050406030204" pitchFamily="18" charset="0"/>
                          </a:rPr>
                          <m:t>7</m:t>
                        </m:r>
                      </m:sub>
                    </m:sSub>
                  </m:oMath>
                </a14:m>
                <a:r>
                  <a:rPr kumimoji="1" lang="en-US" altLang="ja-JP" dirty="0"/>
                  <a:t>, </a:t>
                </a:r>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−6</m:t>
                        </m:r>
                      </m:sub>
                    </m:sSub>
                  </m:oMath>
                </a14:m>
                <a:r>
                  <a:rPr lang="en-US" altLang="ja-JP" dirty="0"/>
                  <a:t> </a:t>
                </a:r>
                <a:r>
                  <a:rPr lang="ja-JP" altLang="en-US" dirty="0"/>
                  <a:t>実行時：</a:t>
                </a:r>
                <a14:m>
                  <m:oMath xmlns:m="http://schemas.openxmlformats.org/officeDocument/2006/math">
                    <m:r>
                      <a:rPr lang="en-US" altLang="ja-JP" i="1" dirty="0" smtClean="0">
                        <a:latin typeface="Cambria Math" panose="02040503050406030204" pitchFamily="18" charset="0"/>
                      </a:rPr>
                      <m:t>𝑠𝑢𝑚</m:t>
                    </m:r>
                    <m:r>
                      <a:rPr lang="en-US" altLang="ja-JP"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−6</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6</m:t>
                        </m:r>
                      </m:sub>
                    </m:sSub>
                  </m:oMath>
                </a14:m>
                <a:endParaRPr lang="en-US" altLang="ja-JP" dirty="0"/>
              </a:p>
              <a:p>
                <a:pPr lvl="1"/>
                <a14:m>
                  <m:oMath xmlns:m="http://schemas.openxmlformats.org/officeDocument/2006/math">
                    <m:sSub>
                      <m:sSubPr>
                        <m:ctrlPr>
                          <a:rPr lang="en-US" altLang="ja-JP" i="1" dirty="0" smtClean="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sub>
                    </m:sSub>
                  </m:oMath>
                </a14:m>
                <a:r>
                  <a:rPr lang="en-US" altLang="ja-JP" dirty="0"/>
                  <a:t> </a:t>
                </a:r>
                <a:r>
                  <a:rPr lang="ja-JP" altLang="en-US" dirty="0"/>
                  <a:t>　実行時：</a:t>
                </a:r>
                <a14:m>
                  <m:oMath xmlns:m="http://schemas.openxmlformats.org/officeDocument/2006/math">
                    <m:r>
                      <a:rPr lang="en-US" altLang="ja-JP" i="1" dirty="0" smtClean="0">
                        <a:latin typeface="Cambria Math" panose="02040503050406030204" pitchFamily="18" charset="0"/>
                      </a:rPr>
                      <m:t>𝑠𝑢𝑚</m:t>
                    </m:r>
                    <m:r>
                      <a:rPr lang="en-US" altLang="ja-JP"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b="0" i="1" dirty="0" smtClean="0">
                            <a:latin typeface="Cambria Math" panose="02040503050406030204" pitchFamily="18" charset="0"/>
                          </a:rPr>
                          <m:t>0</m:t>
                        </m:r>
                      </m:sub>
                    </m:sSub>
                  </m:oMath>
                </a14:m>
                <a:endParaRPr kumimoji="1" lang="en-US" altLang="ja-JP" dirty="0"/>
              </a:p>
              <a:p>
                <a:pPr lvl="1"/>
                <a:endParaRPr kumimoji="1" lang="ja-JP" altLang="en-US" dirty="0"/>
              </a:p>
            </p:txBody>
          </p:sp>
        </mc:Choice>
        <mc:Fallback xmlns="">
          <p:sp>
            <p:nvSpPr>
              <p:cNvPr id="3" name="テキスト プレースホルダー 2">
                <a:extLst>
                  <a:ext uri="{FF2B5EF4-FFF2-40B4-BE49-F238E27FC236}">
                    <a16:creationId xmlns:a16="http://schemas.microsoft.com/office/drawing/2014/main" id="{6EFF8E31-74DD-4041-8827-8FC1C5163AF0}"/>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662" t="-350"/>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8E3B5680-7838-4D75-8874-A27C8BBF93C0}"/>
              </a:ext>
            </a:extLst>
          </p:cNvPr>
          <p:cNvPicPr>
            <a:picLocks noChangeAspect="1"/>
          </p:cNvPicPr>
          <p:nvPr/>
        </p:nvPicPr>
        <p:blipFill>
          <a:blip r:embed="rId3"/>
          <a:stretch>
            <a:fillRect/>
          </a:stretch>
        </p:blipFill>
        <p:spPr>
          <a:xfrm>
            <a:off x="1241963" y="3939829"/>
            <a:ext cx="6372020" cy="2918171"/>
          </a:xfrm>
          <a:prstGeom prst="rect">
            <a:avLst/>
          </a:prstGeom>
        </p:spPr>
      </p:pic>
    </p:spTree>
    <p:extLst>
      <p:ext uri="{BB962C8B-B14F-4D97-AF65-F5344CB8AC3E}">
        <p14:creationId xmlns:p14="http://schemas.microsoft.com/office/powerpoint/2010/main" val="4200271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E2CD4F-1640-44D5-9BF8-A15088F67EA4}"/>
              </a:ext>
            </a:extLst>
          </p:cNvPr>
          <p:cNvSpPr>
            <a:spLocks noGrp="1"/>
          </p:cNvSpPr>
          <p:nvPr>
            <p:ph type="title"/>
          </p:nvPr>
        </p:nvSpPr>
        <p:spPr/>
        <p:txBody>
          <a:bodyPr/>
          <a:lstStyle/>
          <a:p>
            <a:r>
              <a:rPr kumimoji="1" lang="ja-JP" altLang="en-US" dirty="0"/>
              <a:t>はじめに</a:t>
            </a:r>
          </a:p>
        </p:txBody>
      </p:sp>
      <p:sp>
        <p:nvSpPr>
          <p:cNvPr id="3" name="テキスト プレースホルダー 2">
            <a:extLst>
              <a:ext uri="{FF2B5EF4-FFF2-40B4-BE49-F238E27FC236}">
                <a16:creationId xmlns:a16="http://schemas.microsoft.com/office/drawing/2014/main" id="{311FD16E-1709-4908-B805-64165797975F}"/>
              </a:ext>
            </a:extLst>
          </p:cNvPr>
          <p:cNvSpPr>
            <a:spLocks noGrp="1"/>
          </p:cNvSpPr>
          <p:nvPr>
            <p:ph type="body" sz="quarter" idx="10"/>
          </p:nvPr>
        </p:nvSpPr>
        <p:spPr/>
        <p:txBody>
          <a:bodyPr/>
          <a:lstStyle/>
          <a:p>
            <a:r>
              <a:rPr kumimoji="1" lang="ja-JP" altLang="en-US" dirty="0"/>
              <a:t>この資料では，講義の範囲を超えるような分岐予測の詳細な話題についてまとめます</a:t>
            </a:r>
            <a:endParaRPr kumimoji="1" lang="en-US" altLang="ja-JP" dirty="0"/>
          </a:p>
          <a:p>
            <a:pPr lvl="1"/>
            <a:r>
              <a:rPr kumimoji="1" lang="ja-JP" altLang="en-US" dirty="0"/>
              <a:t>最新の分岐予測器</a:t>
            </a:r>
            <a:endParaRPr kumimoji="1" lang="en-US" altLang="ja-JP" dirty="0"/>
          </a:p>
          <a:p>
            <a:pPr lvl="1"/>
            <a:r>
              <a:rPr kumimoji="1" lang="ja-JP" altLang="en-US" dirty="0"/>
              <a:t>複数命令同時フェッチ時の実装</a:t>
            </a:r>
            <a:endParaRPr kumimoji="1" lang="en-US" altLang="ja-JP" dirty="0"/>
          </a:p>
        </p:txBody>
      </p:sp>
    </p:spTree>
    <p:extLst>
      <p:ext uri="{BB962C8B-B14F-4D97-AF65-F5344CB8AC3E}">
        <p14:creationId xmlns:p14="http://schemas.microsoft.com/office/powerpoint/2010/main" val="1719825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CE9D3-062D-4326-A138-535FDA652B0A}"/>
              </a:ext>
            </a:extLst>
          </p:cNvPr>
          <p:cNvSpPr>
            <a:spLocks noGrp="1"/>
          </p:cNvSpPr>
          <p:nvPr>
            <p:ph type="title"/>
          </p:nvPr>
        </p:nvSpPr>
        <p:spPr/>
        <p:txBody>
          <a:bodyPr/>
          <a:lstStyle/>
          <a:p>
            <a:r>
              <a:rPr kumimoji="1" lang="ja-JP" altLang="en-US" sz="2400" dirty="0"/>
              <a:t>最初のパーセプトロン予測器と </a:t>
            </a:r>
            <a:r>
              <a:rPr kumimoji="1" lang="en-US" altLang="ja-JP" sz="2400" dirty="0"/>
              <a:t>Path-Based </a:t>
            </a:r>
            <a:r>
              <a:rPr kumimoji="1" lang="ja-JP" altLang="en-US" sz="2400" dirty="0"/>
              <a:t>予測器の違い</a:t>
            </a:r>
            <a:endParaRPr kumimoji="1" lang="en-US" altLang="ja-JP" sz="2400"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47D3426-DBFA-416A-B54B-0CF79BFB03D5}"/>
                  </a:ext>
                </a:extLst>
              </p:cNvPr>
              <p:cNvSpPr>
                <a:spLocks noGrp="1"/>
              </p:cNvSpPr>
              <p:nvPr>
                <p:ph type="body" sz="quarter" idx="10"/>
              </p:nvPr>
            </p:nvSpPr>
            <p:spPr>
              <a:xfrm>
                <a:off x="611956" y="1088975"/>
                <a:ext cx="8280092" cy="2790030"/>
              </a:xfrm>
            </p:spPr>
            <p:txBody>
              <a:bodyPr/>
              <a:lstStyle/>
              <a:p>
                <a:pPr marL="457200" indent="-457200">
                  <a:buFont typeface="+mj-lt"/>
                  <a:buAutoNum type="arabicPeriod"/>
                </a:pPr>
                <a:r>
                  <a:rPr lang="ja-JP" altLang="en-US" sz="1800" dirty="0">
                    <a:latin typeface="Cambria Math" panose="02040503050406030204" pitchFamily="18" charset="0"/>
                  </a:rPr>
                  <a:t>問題：ある分岐からみて将来到達する分岐の重みが全部混じる</a:t>
                </a:r>
                <a:endParaRPr lang="en-US" altLang="ja-JP" sz="1800" dirty="0">
                  <a:latin typeface="Cambria Math" panose="02040503050406030204" pitchFamily="18" charset="0"/>
                </a:endParaRPr>
              </a:p>
              <a:p>
                <a:pPr lvl="1"/>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r>
                          <a:rPr lang="en-US" altLang="ja-JP" sz="1800" i="1" dirty="0">
                            <a:latin typeface="Cambria Math" panose="02040503050406030204" pitchFamily="18" charset="0"/>
                          </a:rPr>
                          <m:t>−7</m:t>
                        </m:r>
                      </m:sub>
                    </m:sSub>
                  </m:oMath>
                </a14:m>
                <a:r>
                  <a:rPr kumimoji="1" lang="en-US" altLang="ja-JP" sz="1800" dirty="0"/>
                  <a:t> </a:t>
                </a:r>
                <a:r>
                  <a:rPr kumimoji="1" lang="ja-JP" altLang="en-US" sz="1800" dirty="0"/>
                  <a:t>実行時に </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sub>
                    </m:sSub>
                  </m:oMath>
                </a14:m>
                <a:r>
                  <a:rPr lang="ja-JP" altLang="en-US" sz="1800" i="0" dirty="0">
                    <a:latin typeface="+mj-lt"/>
                  </a:rPr>
                  <a:t> の予測に使用する</a:t>
                </a:r>
                <a14:m>
                  <m:oMath xmlns:m="http://schemas.openxmlformats.org/officeDocument/2006/math">
                    <m:r>
                      <a:rPr lang="ja-JP" altLang="en-US" sz="1800" i="1">
                        <a:latin typeface="Cambria Math" panose="02040503050406030204" pitchFamily="18" charset="0"/>
                      </a:rPr>
                      <m:t>「</m:t>
                    </m:r>
                    <m:r>
                      <a:rPr kumimoji="1" lang="en-US" altLang="ja-JP" sz="1800" i="1" dirty="0" smtClean="0">
                        <a:latin typeface="Cambria Math" panose="02040503050406030204" pitchFamily="18" charset="0"/>
                      </a:rPr>
                      <m:t>𝑠𝑢𝑚</m:t>
                    </m:r>
                    <m:r>
                      <a:rPr kumimoji="1" lang="en-US" altLang="ja-JP" sz="1800" i="1" dirty="0" smtClean="0">
                        <a:latin typeface="Cambria Math" panose="02040503050406030204" pitchFamily="18" charset="0"/>
                      </a:rPr>
                      <m:t> =</m:t>
                    </m:r>
                    <m:sSub>
                      <m:sSubPr>
                        <m:ctrlPr>
                          <a:rPr lang="en-US" altLang="ja-JP" sz="1800" i="1" dirty="0" smtClean="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r>
                          <a:rPr lang="en-US" altLang="ja-JP" sz="1800" i="1" dirty="0">
                            <a:latin typeface="Cambria Math" panose="02040503050406030204" pitchFamily="18" charset="0"/>
                          </a:rPr>
                          <m:t>−7</m:t>
                        </m:r>
                      </m:sub>
                    </m:sSub>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b="0" i="1" dirty="0" smtClean="0">
                            <a:latin typeface="Cambria Math" panose="02040503050406030204" pitchFamily="18" charset="0"/>
                          </a:rPr>
                          <m:t>7</m:t>
                        </m:r>
                      </m:sub>
                    </m:sSub>
                  </m:oMath>
                </a14:m>
                <a:r>
                  <a:rPr kumimoji="1" lang="ja-JP" altLang="en-US" sz="1800" dirty="0"/>
                  <a:t>」を計算してしまうが，</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sub>
                    </m:sSub>
                  </m:oMath>
                </a14:m>
                <a:r>
                  <a:rPr kumimoji="1" lang="ja-JP" altLang="en-US" sz="1800" dirty="0"/>
                  <a:t> には複数の分岐が来る</a:t>
                </a:r>
                <a:endParaRPr kumimoji="1" lang="en-US" altLang="ja-JP" sz="1800" dirty="0"/>
              </a:p>
              <a:p>
                <a:pPr lvl="1"/>
                <a:r>
                  <a:rPr lang="ja-JP" altLang="en-US" sz="1800" dirty="0"/>
                  <a:t>重み</a:t>
                </a:r>
                <a14:m>
                  <m:oMath xmlns:m="http://schemas.openxmlformats.org/officeDocument/2006/math">
                    <m:r>
                      <a:rPr lang="en-US" altLang="ja-JP" sz="1800" b="0" i="0" dirty="0" smtClean="0">
                        <a:latin typeface="Cambria Math" panose="02040503050406030204" pitchFamily="18" charset="0"/>
                      </a:rPr>
                      <m:t> </m:t>
                    </m:r>
                    <m:sSub>
                      <m:sSubPr>
                        <m:ctrlPr>
                          <a:rPr lang="en-US" altLang="ja-JP" sz="1800" i="1" dirty="0" smtClean="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b="0" i="1" dirty="0" smtClean="0">
                            <a:latin typeface="Cambria Math" panose="02040503050406030204" pitchFamily="18" charset="0"/>
                          </a:rPr>
                          <m:t>7</m:t>
                        </m:r>
                      </m:sub>
                    </m:sSub>
                  </m:oMath>
                </a14:m>
                <a:r>
                  <a:rPr lang="en-US" altLang="ja-JP" sz="1800" dirty="0"/>
                  <a:t> </a:t>
                </a:r>
                <a:r>
                  <a:rPr lang="ja-JP" altLang="en-US" sz="1800" dirty="0"/>
                  <a:t>にそれら全ての学習結果が共有される</a:t>
                </a:r>
                <a:endParaRPr kumimoji="1" lang="en-US" altLang="ja-JP" sz="1800" dirty="0"/>
              </a:p>
              <a:p>
                <a:pPr marL="457200" indent="-457200">
                  <a:buFont typeface="+mj-lt"/>
                  <a:buAutoNum type="arabicPeriod"/>
                </a:pPr>
                <a:r>
                  <a:rPr kumimoji="1" lang="ja-JP" altLang="en-US" sz="1800" dirty="0"/>
                  <a:t>利点：どのようなパスを通って自分に至ったかに応じて使う重みが変わる</a:t>
                </a:r>
                <a:endParaRPr kumimoji="1" lang="en-US" altLang="ja-JP" sz="1800" dirty="0"/>
              </a:p>
              <a:p>
                <a:pPr lvl="1"/>
                <a:r>
                  <a:rPr lang="ja-JP" altLang="en-US" sz="1800" i="0" dirty="0">
                    <a:latin typeface="+mj-lt"/>
                  </a:rPr>
                  <a:t>既存：</a:t>
                </a:r>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i="1" dirty="0" smtClean="0">
                            <a:latin typeface="Cambria Math" panose="02040503050406030204" pitchFamily="18" charset="0"/>
                          </a:rPr>
                          <m:t>𝑏</m:t>
                        </m:r>
                      </m:e>
                      <m:sub>
                        <m:r>
                          <a:rPr lang="en-US" altLang="ja-JP" sz="1800" i="1" dirty="0" smtClean="0">
                            <a:latin typeface="Cambria Math" panose="02040503050406030204" pitchFamily="18" charset="0"/>
                          </a:rPr>
                          <m:t>1</m:t>
                        </m:r>
                      </m:sub>
                    </m:sSub>
                  </m:oMath>
                </a14:m>
                <a:r>
                  <a:rPr lang="ja-JP" altLang="en-US" sz="1800" b="0" i="0" dirty="0">
                    <a:latin typeface="+mj-lt"/>
                  </a:rPr>
                  <a:t> 実行時に</a:t>
                </a:r>
                <a:r>
                  <a:rPr lang="en-US" altLang="ja-JP" sz="1800" b="0" i="0" dirty="0">
                    <a:latin typeface="+mj-lt"/>
                  </a:rPr>
                  <a:t> </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r>
                          <a:rPr lang="en-US" altLang="ja-JP" sz="1800" i="1" dirty="0">
                            <a:latin typeface="Cambria Math" panose="02040503050406030204" pitchFamily="18" charset="0"/>
                          </a:rPr>
                          <m:t>−7</m:t>
                        </m:r>
                      </m:sub>
                    </m:sSub>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b="0" i="1" dirty="0" smtClean="0">
                            <a:latin typeface="Cambria Math" panose="02040503050406030204" pitchFamily="18" charset="0"/>
                          </a:rPr>
                          <m:t>7</m:t>
                        </m:r>
                      </m:sub>
                    </m:sSub>
                  </m:oMath>
                </a14:m>
                <a:r>
                  <a:rPr kumimoji="1" lang="ja-JP" altLang="en-US" sz="1800" dirty="0"/>
                  <a:t> 計算すると，</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i="1" dirty="0">
                            <a:latin typeface="Cambria Math" panose="02040503050406030204" pitchFamily="18" charset="0"/>
                          </a:rPr>
                          <m:t>7</m:t>
                        </m:r>
                      </m:sub>
                    </m:sSub>
                  </m:oMath>
                </a14:m>
                <a:r>
                  <a:rPr kumimoji="1" lang="ja-JP" altLang="en-US" sz="1800" dirty="0"/>
                  <a:t> は経路によらず決まる</a:t>
                </a:r>
                <a:endParaRPr kumimoji="1" lang="en-US" altLang="ja-JP" sz="1800" dirty="0"/>
              </a:p>
              <a:p>
                <a:pPr lvl="1"/>
                <a:r>
                  <a:rPr kumimoji="1" lang="ja-JP" altLang="en-US" sz="1800" dirty="0"/>
                  <a:t>提案：</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1</m:t>
                        </m:r>
                      </m:sub>
                    </m:sSub>
                  </m:oMath>
                </a14:m>
                <a:r>
                  <a:rPr lang="ja-JP" altLang="en-US" sz="1800" dirty="0"/>
                  <a:t> からみて</a:t>
                </a:r>
                <a:r>
                  <a:rPr lang="ja-JP" altLang="en-US" sz="1800" i="0" dirty="0">
                    <a:latin typeface="+mj-lt"/>
                  </a:rPr>
                  <a:t>過去に実行された </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r>
                          <a:rPr lang="en-US" altLang="ja-JP" sz="1800" i="1" dirty="0">
                            <a:latin typeface="Cambria Math" panose="02040503050406030204" pitchFamily="18" charset="0"/>
                          </a:rPr>
                          <m:t>−7</m:t>
                        </m:r>
                      </m:sub>
                    </m:sSub>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i="1" dirty="0">
                            <a:latin typeface="Cambria Math" panose="02040503050406030204" pitchFamily="18" charset="0"/>
                          </a:rPr>
                          <m:t>7</m:t>
                        </m:r>
                      </m:sub>
                    </m:sSub>
                  </m:oMath>
                </a14:m>
                <a:r>
                  <a:rPr lang="en-US" altLang="ja-JP" sz="1800" b="0" i="0" dirty="0">
                    <a:latin typeface="+mj-lt"/>
                  </a:rPr>
                  <a:t> </a:t>
                </a:r>
                <a:r>
                  <a:rPr lang="ja-JP" altLang="en-US" sz="1800" b="0" i="0" dirty="0">
                    <a:latin typeface="+mj-lt"/>
                  </a:rPr>
                  <a:t>の </a:t>
                </a:r>
                <a14:m>
                  <m:oMath xmlns:m="http://schemas.openxmlformats.org/officeDocument/2006/math">
                    <m:sSub>
                      <m:sSubPr>
                        <m:ctrlPr>
                          <a:rPr lang="en-US" altLang="ja-JP" sz="1800" b="0" i="1" dirty="0" smtClean="0">
                            <a:latin typeface="Cambria Math" panose="02040503050406030204" pitchFamily="18" charset="0"/>
                          </a:rPr>
                        </m:ctrlPr>
                      </m:sSubPr>
                      <m:e>
                        <m:r>
                          <a:rPr lang="en-US" altLang="ja-JP" sz="1800" b="0" i="1" dirty="0" smtClean="0">
                            <a:latin typeface="Cambria Math" panose="02040503050406030204" pitchFamily="18" charset="0"/>
                          </a:rPr>
                          <m:t>𝑥</m:t>
                        </m:r>
                      </m:e>
                      <m:sub>
                        <m:r>
                          <a:rPr lang="en-US" altLang="ja-JP" sz="1800" b="0" i="1" dirty="0" smtClean="0">
                            <a:latin typeface="Cambria Math" panose="02040503050406030204" pitchFamily="18" charset="0"/>
                          </a:rPr>
                          <m:t>7</m:t>
                        </m:r>
                      </m:sub>
                    </m:sSub>
                  </m:oMath>
                </a14:m>
                <a:r>
                  <a:rPr lang="ja-JP" altLang="en-US" sz="1800" b="0" i="0" dirty="0">
                    <a:latin typeface="+mj-lt"/>
                  </a:rPr>
                  <a:t> は経路ごとに異なる</a:t>
                </a:r>
                <a:endParaRPr kumimoji="1" lang="ja-JP" altLang="en-US" sz="1800" dirty="0"/>
              </a:p>
            </p:txBody>
          </p:sp>
        </mc:Choice>
        <mc:Fallback xmlns="">
          <p:sp>
            <p:nvSpPr>
              <p:cNvPr id="3" name="テキスト プレースホルダー 2">
                <a:extLst>
                  <a:ext uri="{FF2B5EF4-FFF2-40B4-BE49-F238E27FC236}">
                    <a16:creationId xmlns:a16="http://schemas.microsoft.com/office/drawing/2014/main" id="{347D3426-DBFA-416A-B54B-0CF79BFB03D5}"/>
                  </a:ext>
                </a:extLst>
              </p:cNvPr>
              <p:cNvSpPr>
                <a:spLocks noGrp="1" noRot="1" noChangeAspect="1" noMove="1" noResize="1" noEditPoints="1" noAdjustHandles="1" noChangeArrowheads="1" noChangeShapeType="1" noTextEdit="1"/>
              </p:cNvSpPr>
              <p:nvPr>
                <p:ph type="body" sz="quarter" idx="10"/>
              </p:nvPr>
            </p:nvSpPr>
            <p:spPr>
              <a:xfrm>
                <a:off x="611956" y="1088975"/>
                <a:ext cx="8280092" cy="2790030"/>
              </a:xfrm>
              <a:blipFill>
                <a:blip r:embed="rId2"/>
                <a:stretch>
                  <a:fillRect l="-809" t="-3282" b="-7002"/>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79CC7FED-6930-4380-A0F4-5AE139D88C95}"/>
              </a:ext>
            </a:extLst>
          </p:cNvPr>
          <p:cNvPicPr>
            <a:picLocks noChangeAspect="1"/>
          </p:cNvPicPr>
          <p:nvPr/>
        </p:nvPicPr>
        <p:blipFill>
          <a:blip r:embed="rId3"/>
          <a:stretch>
            <a:fillRect/>
          </a:stretch>
        </p:blipFill>
        <p:spPr>
          <a:xfrm>
            <a:off x="1241963" y="3939829"/>
            <a:ext cx="6372020" cy="2918171"/>
          </a:xfrm>
          <a:prstGeom prst="rect">
            <a:avLst/>
          </a:prstGeom>
        </p:spPr>
      </p:pic>
    </p:spTree>
    <p:extLst>
      <p:ext uri="{BB962C8B-B14F-4D97-AF65-F5344CB8AC3E}">
        <p14:creationId xmlns:p14="http://schemas.microsoft.com/office/powerpoint/2010/main" val="3964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2A2952-D79D-47EB-B487-A405BD95EE1E}"/>
              </a:ext>
            </a:extLst>
          </p:cNvPr>
          <p:cNvSpPr>
            <a:spLocks noGrp="1"/>
          </p:cNvSpPr>
          <p:nvPr>
            <p:ph type="title"/>
          </p:nvPr>
        </p:nvSpPr>
        <p:spPr>
          <a:xfrm>
            <a:off x="431954" y="0"/>
            <a:ext cx="8712046" cy="908972"/>
          </a:xfrm>
        </p:spPr>
        <p:txBody>
          <a:bodyPr/>
          <a:lstStyle/>
          <a:p>
            <a:r>
              <a:rPr lang="en-US" altLang="ja-JP" dirty="0"/>
              <a:t>Piecewise Linear </a:t>
            </a:r>
            <a:r>
              <a:rPr lang="ja-JP" altLang="en-US" dirty="0"/>
              <a:t>予測器</a:t>
            </a:r>
          </a:p>
        </p:txBody>
      </p:sp>
      <p:sp>
        <p:nvSpPr>
          <p:cNvPr id="3" name="テキスト プレースホルダー 2">
            <a:extLst>
              <a:ext uri="{FF2B5EF4-FFF2-40B4-BE49-F238E27FC236}">
                <a16:creationId xmlns:a16="http://schemas.microsoft.com/office/drawing/2014/main" id="{1C5A77AA-68C4-4DA5-817E-F1A416EDA388}"/>
              </a:ext>
            </a:extLst>
          </p:cNvPr>
          <p:cNvSpPr>
            <a:spLocks noGrp="1"/>
          </p:cNvSpPr>
          <p:nvPr>
            <p:ph type="body" sz="quarter" idx="10"/>
          </p:nvPr>
        </p:nvSpPr>
        <p:spPr>
          <a:xfrm>
            <a:off x="251952" y="1089025"/>
            <a:ext cx="8640096" cy="5219700"/>
          </a:xfrm>
        </p:spPr>
        <p:txBody>
          <a:bodyPr/>
          <a:lstStyle/>
          <a:p>
            <a:r>
              <a:rPr lang="en-US" altLang="ja-JP" dirty="0"/>
              <a:t>Path based </a:t>
            </a:r>
            <a:r>
              <a:rPr lang="ja-JP" altLang="en-US" dirty="0"/>
              <a:t>予測器 の特徴</a:t>
            </a:r>
            <a:endParaRPr lang="en-US" altLang="ja-JP" dirty="0"/>
          </a:p>
          <a:p>
            <a:pPr lvl="1"/>
            <a:r>
              <a:rPr lang="ja-JP" altLang="en-US" dirty="0"/>
              <a:t>問題：ある分岐からみて将来到達する分岐の重みが全部混じる</a:t>
            </a:r>
            <a:endParaRPr lang="en-US" altLang="ja-JP" dirty="0"/>
          </a:p>
          <a:p>
            <a:pPr lvl="1"/>
            <a:r>
              <a:rPr lang="ja-JP" altLang="en-US" dirty="0"/>
              <a:t>利点：どのようなパスを通って自分に至ったかに応じて使う重みが変わる</a:t>
            </a:r>
            <a:endParaRPr lang="en-US" altLang="ja-JP" dirty="0"/>
          </a:p>
          <a:p>
            <a:r>
              <a:rPr lang="en-US" altLang="ja-JP" dirty="0"/>
              <a:t>Piecewise Linear </a:t>
            </a:r>
            <a:r>
              <a:rPr lang="ja-JP" altLang="en-US" dirty="0"/>
              <a:t>予測器</a:t>
            </a:r>
            <a:endParaRPr lang="en-US" altLang="ja-JP" dirty="0"/>
          </a:p>
          <a:p>
            <a:pPr lvl="1"/>
            <a:r>
              <a:rPr lang="ja-JP" altLang="en-US" dirty="0"/>
              <a:t>重みが混じらないようにきちんと切り替えて上記問題を解決</a:t>
            </a:r>
          </a:p>
        </p:txBody>
      </p:sp>
    </p:spTree>
    <p:extLst>
      <p:ext uri="{BB962C8B-B14F-4D97-AF65-F5344CB8AC3E}">
        <p14:creationId xmlns:p14="http://schemas.microsoft.com/office/powerpoint/2010/main" val="646797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82A2952-D79D-47EB-B487-A405BD95EE1E}"/>
                  </a:ext>
                </a:extLst>
              </p:cNvPr>
              <p:cNvSpPr>
                <a:spLocks noGrp="1"/>
              </p:cNvSpPr>
              <p:nvPr>
                <p:ph type="title"/>
              </p:nvPr>
            </p:nvSpPr>
            <p:spPr>
              <a:xfrm>
                <a:off x="431954" y="0"/>
                <a:ext cx="8712046" cy="908972"/>
              </a:xfrm>
            </p:spPr>
            <p:txBody>
              <a:bodyPr/>
              <a:lstStyle/>
              <a:p>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𝑏</m:t>
                        </m:r>
                      </m:e>
                      <m:sub>
                        <m:r>
                          <a:rPr lang="en-US" altLang="ja-JP" i="1" dirty="0" smtClean="0">
                            <a:latin typeface="Cambria Math" panose="02040503050406030204" pitchFamily="18" charset="0"/>
                          </a:rPr>
                          <m:t>𝑡</m:t>
                        </m:r>
                      </m:sub>
                    </m:sSub>
                  </m:oMath>
                </a14:m>
                <a:r>
                  <a:rPr lang="en-US" altLang="ja-JP" dirty="0"/>
                  <a:t> </a:t>
                </a:r>
                <a:r>
                  <a:rPr lang="ja-JP" altLang="en-US" dirty="0"/>
                  <a:t>の予測に使用する重みテーブルの違い</a:t>
                </a:r>
              </a:p>
            </p:txBody>
          </p:sp>
        </mc:Choice>
        <mc:Fallback xmlns="">
          <p:sp>
            <p:nvSpPr>
              <p:cNvPr id="2" name="タイトル 1">
                <a:extLst>
                  <a:ext uri="{FF2B5EF4-FFF2-40B4-BE49-F238E27FC236}">
                    <a16:creationId xmlns:a16="http://schemas.microsoft.com/office/drawing/2014/main" id="{782A2952-D79D-47EB-B487-A405BD95EE1E}"/>
                  </a:ext>
                </a:extLst>
              </p:cNvPr>
              <p:cNvSpPr>
                <a:spLocks noGrp="1" noRot="1" noChangeAspect="1" noMove="1" noResize="1" noEditPoints="1" noAdjustHandles="1" noChangeArrowheads="1" noChangeShapeType="1" noTextEdit="1"/>
              </p:cNvSpPr>
              <p:nvPr>
                <p:ph type="title"/>
              </p:nvPr>
            </p:nvSpPr>
            <p:spPr>
              <a:xfrm>
                <a:off x="431954" y="0"/>
                <a:ext cx="8712046" cy="908972"/>
              </a:xfrm>
              <a:blipFill>
                <a:blip r:embed="rId2"/>
                <a:stretch>
                  <a:fillRect l="-4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1C5A77AA-68C4-4DA5-817E-F1A416EDA388}"/>
                  </a:ext>
                </a:extLst>
              </p:cNvPr>
              <p:cNvSpPr>
                <a:spLocks noGrp="1"/>
              </p:cNvSpPr>
              <p:nvPr>
                <p:ph type="body" sz="quarter" idx="10"/>
              </p:nvPr>
            </p:nvSpPr>
            <p:spPr>
              <a:xfrm>
                <a:off x="611188" y="1089024"/>
                <a:ext cx="8280400" cy="4229997"/>
              </a:xfrm>
            </p:spPr>
            <p:txBody>
              <a:bodyPr anchor="t"/>
              <a:lstStyle/>
              <a:p>
                <a:r>
                  <a:rPr lang="en-US" altLang="ja-JP" sz="1600" b="0" i="0" dirty="0">
                    <a:latin typeface="+mj-lt"/>
                  </a:rPr>
                  <a:t>Orginal</a:t>
                </a:r>
                <a:r>
                  <a:rPr lang="ja-JP" altLang="en-US" sz="1600" i="0" dirty="0">
                    <a:latin typeface="+mj-lt"/>
                  </a:rPr>
                  <a:t>：</a:t>
                </a:r>
                <a:r>
                  <a:rPr lang="en-US" altLang="ja-JP" sz="160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14:m>
                  <m:oMath xmlns:m="http://schemas.openxmlformats.org/officeDocument/2006/math">
                    <m:r>
                      <a:rPr lang="en-US" altLang="ja-JP" sz="1600" i="1" dirty="0" smtClean="0">
                        <a:latin typeface="Cambria Math" panose="02040503050406030204" pitchFamily="18" charset="0"/>
                      </a:rPr>
                      <m:t>𝑖</m:t>
                    </m:r>
                  </m:oMath>
                </a14:m>
                <a:r>
                  <a:rPr lang="ja-JP" altLang="en-US" sz="1600" i="0" dirty="0">
                    <a:latin typeface="+mj-lt"/>
                  </a:rPr>
                  <a:t> 個前に実行した分岐</a:t>
                </a:r>
                <a:r>
                  <a:rPr lang="en-US" altLang="ja-JP" sz="1600" b="0" i="0" dirty="0">
                    <a:latin typeface="+mj-lt"/>
                  </a:rPr>
                  <a:t> </a:t>
                </a:r>
                <a14:m>
                  <m:oMath xmlns:m="http://schemas.openxmlformats.org/officeDocument/2006/math">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𝑡</m:t>
                        </m:r>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𝑖</m:t>
                        </m:r>
                        <m:r>
                          <a:rPr lang="en-US" altLang="ja-JP" sz="1600" b="0" i="1" dirty="0" smtClean="0">
                            <a:latin typeface="Cambria Math" panose="02040503050406030204" pitchFamily="18" charset="0"/>
                          </a:rPr>
                          <m:t>)</m:t>
                        </m:r>
                      </m:sub>
                    </m:sSub>
                  </m:oMath>
                </a14:m>
                <a:r>
                  <a:rPr lang="en-US" altLang="ja-JP" sz="1600" dirty="0"/>
                  <a:t> </a:t>
                </a:r>
                <a:r>
                  <a:rPr lang="ja-JP" altLang="en-US" sz="1600" dirty="0"/>
                  <a:t>のアドレスが重みの選択に反映されない</a:t>
                </a:r>
                <a:endParaRPr lang="en-US" altLang="ja-JP" sz="1600" dirty="0"/>
              </a:p>
              <a:p>
                <a:r>
                  <a:rPr lang="en-US" altLang="ja-JP" sz="1600" i="0" dirty="0">
                    <a:latin typeface="+mj-lt"/>
                  </a:rPr>
                  <a:t>Path-based</a:t>
                </a:r>
                <a:r>
                  <a:rPr lang="ja-JP" altLang="en-US" sz="1600" b="0" i="0" dirty="0">
                    <a:latin typeface="+mj-lt"/>
                  </a:rPr>
                  <a:t>：</a:t>
                </a:r>
                <a:r>
                  <a:rPr lang="en-US" altLang="ja-JP" sz="1600" b="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𝑡</m:t>
                            </m:r>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𝑖</m:t>
                            </m:r>
                            <m:r>
                              <a:rPr lang="en-US" altLang="ja-JP" sz="1600" b="0" i="1" dirty="0" smtClean="0">
                                <a:latin typeface="Cambria Math" panose="02040503050406030204" pitchFamily="18" charset="0"/>
                              </a:rPr>
                              <m:t>)</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r>
                  <a:rPr lang="ja-JP" altLang="en-US" sz="1600" i="0" dirty="0">
                    <a:latin typeface="+mj-lt"/>
                  </a:rPr>
                  <a:t>今予測したい分岐</a:t>
                </a:r>
                <a:r>
                  <a:rPr lang="en-US" altLang="ja-JP" sz="1600" b="0" i="0" dirty="0">
                    <a:latin typeface="+mj-lt"/>
                  </a:rPr>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oMath>
                </a14:m>
                <a:r>
                  <a:rPr lang="en-US" altLang="ja-JP" sz="1600" dirty="0"/>
                  <a:t> </a:t>
                </a:r>
                <a:r>
                  <a:rPr lang="ja-JP" altLang="en-US" sz="1600" dirty="0"/>
                  <a:t>のアドレスが重みの選択に反映されない</a:t>
                </a:r>
                <a:endParaRPr lang="en-US" altLang="ja-JP" sz="1600" dirty="0"/>
              </a:p>
              <a:p>
                <a:pPr marL="0" indent="0">
                  <a:buNone/>
                </a:pPr>
                <a:endParaRPr lang="ja-JP" altLang="en-US" sz="1600" dirty="0"/>
              </a:p>
            </p:txBody>
          </p:sp>
        </mc:Choice>
        <mc:Fallback xmlns="">
          <p:sp>
            <p:nvSpPr>
              <p:cNvPr id="3" name="テキスト プレースホルダー 2">
                <a:extLst>
                  <a:ext uri="{FF2B5EF4-FFF2-40B4-BE49-F238E27FC236}">
                    <a16:creationId xmlns:a16="http://schemas.microsoft.com/office/drawing/2014/main" id="{1C5A77AA-68C4-4DA5-817E-F1A416EDA388}"/>
                  </a:ext>
                </a:extLst>
              </p:cNvPr>
              <p:cNvSpPr>
                <a:spLocks noGrp="1" noRot="1" noChangeAspect="1" noMove="1" noResize="1" noEditPoints="1" noAdjustHandles="1" noChangeArrowheads="1" noChangeShapeType="1" noTextEdit="1"/>
              </p:cNvSpPr>
              <p:nvPr>
                <p:ph type="body" sz="quarter" idx="10"/>
              </p:nvPr>
            </p:nvSpPr>
            <p:spPr>
              <a:xfrm>
                <a:off x="611188" y="1089024"/>
                <a:ext cx="8280400" cy="4229997"/>
              </a:xfrm>
              <a:blipFill>
                <a:blip r:embed="rId3"/>
                <a:stretch>
                  <a:fillRect l="-294" t="-576"/>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7A1F3212-DB0B-4385-9FF4-E7CFD02B50F0}"/>
              </a:ext>
            </a:extLst>
          </p:cNvPr>
          <p:cNvPicPr>
            <a:picLocks noChangeAspect="1"/>
          </p:cNvPicPr>
          <p:nvPr/>
        </p:nvPicPr>
        <p:blipFill>
          <a:blip r:embed="rId4"/>
          <a:stretch>
            <a:fillRect/>
          </a:stretch>
        </p:blipFill>
        <p:spPr>
          <a:xfrm>
            <a:off x="1691967" y="4145916"/>
            <a:ext cx="5922015" cy="2712084"/>
          </a:xfrm>
          <a:prstGeom prst="rect">
            <a:avLst/>
          </a:prstGeom>
        </p:spPr>
      </p:pic>
    </p:spTree>
    <p:extLst>
      <p:ext uri="{BB962C8B-B14F-4D97-AF65-F5344CB8AC3E}">
        <p14:creationId xmlns:p14="http://schemas.microsoft.com/office/powerpoint/2010/main" val="841301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2A2952-D79D-47EB-B487-A405BD95EE1E}"/>
              </a:ext>
            </a:extLst>
          </p:cNvPr>
          <p:cNvSpPr>
            <a:spLocks noGrp="1"/>
          </p:cNvSpPr>
          <p:nvPr>
            <p:ph type="title"/>
          </p:nvPr>
        </p:nvSpPr>
        <p:spPr>
          <a:xfrm>
            <a:off x="431954" y="0"/>
            <a:ext cx="8712046" cy="908972"/>
          </a:xfrm>
        </p:spPr>
        <p:txBody>
          <a:bodyPr/>
          <a:lstStyle/>
          <a:p>
            <a:r>
              <a:rPr lang="ja-JP" altLang="en-US" dirty="0"/>
              <a:t>使用する重みテーブルの違い</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1C5A77AA-68C4-4DA5-817E-F1A416EDA388}"/>
                  </a:ext>
                </a:extLst>
              </p:cNvPr>
              <p:cNvSpPr>
                <a:spLocks noGrp="1"/>
              </p:cNvSpPr>
              <p:nvPr>
                <p:ph type="body" sz="quarter" idx="10"/>
              </p:nvPr>
            </p:nvSpPr>
            <p:spPr>
              <a:xfrm>
                <a:off x="251952" y="908972"/>
                <a:ext cx="8280400" cy="4229997"/>
              </a:xfrm>
            </p:spPr>
            <p:txBody>
              <a:bodyPr anchor="t"/>
              <a:lstStyle/>
              <a:p>
                <a:r>
                  <a:rPr lang="en-US" altLang="ja-JP" sz="1600" b="0" i="0" dirty="0">
                    <a:latin typeface="+mj-lt"/>
                  </a:rPr>
                  <a:t>Orginal</a:t>
                </a:r>
                <a:r>
                  <a:rPr lang="ja-JP" altLang="en-US" sz="1600" i="0" dirty="0">
                    <a:latin typeface="+mj-lt"/>
                  </a:rPr>
                  <a:t>：</a:t>
                </a:r>
                <a:r>
                  <a:rPr lang="en-US" altLang="ja-JP" sz="160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14:m>
                  <m:oMath xmlns:m="http://schemas.openxmlformats.org/officeDocument/2006/math">
                    <m:r>
                      <a:rPr lang="en-US" altLang="ja-JP" sz="1600" i="1" dirty="0" smtClean="0">
                        <a:latin typeface="Cambria Math" panose="02040503050406030204" pitchFamily="18" charset="0"/>
                      </a:rPr>
                      <m:t>𝑖</m:t>
                    </m:r>
                  </m:oMath>
                </a14:m>
                <a:r>
                  <a:rPr lang="ja-JP" altLang="en-US" sz="1600" i="0" dirty="0">
                    <a:latin typeface="+mj-lt"/>
                  </a:rPr>
                  <a:t> 個前に実行した分岐</a:t>
                </a:r>
                <a:r>
                  <a:rPr lang="en-US" altLang="ja-JP" sz="1600" b="0" i="0" dirty="0">
                    <a:latin typeface="+mj-lt"/>
                  </a:rPr>
                  <a:t> </a:t>
                </a:r>
                <a14:m>
                  <m:oMath xmlns:m="http://schemas.openxmlformats.org/officeDocument/2006/math">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𝑡</m:t>
                        </m:r>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𝑖</m:t>
                        </m:r>
                        <m:r>
                          <a:rPr lang="en-US" altLang="ja-JP" sz="1600" b="0" i="1" dirty="0" smtClean="0">
                            <a:latin typeface="Cambria Math" panose="02040503050406030204" pitchFamily="18" charset="0"/>
                          </a:rPr>
                          <m:t>)</m:t>
                        </m:r>
                      </m:sub>
                    </m:sSub>
                  </m:oMath>
                </a14:m>
                <a:r>
                  <a:rPr lang="en-US" altLang="ja-JP" sz="1600" dirty="0"/>
                  <a:t> </a:t>
                </a:r>
                <a:r>
                  <a:rPr lang="ja-JP" altLang="en-US" sz="1600" dirty="0"/>
                  <a:t>のアドレスが重みに反映されない</a:t>
                </a:r>
                <a:endParaRPr lang="en-US" altLang="ja-JP" sz="1600" dirty="0"/>
              </a:p>
              <a:p>
                <a:r>
                  <a:rPr lang="en-US" altLang="ja-JP" sz="1600" i="0" dirty="0">
                    <a:latin typeface="+mj-lt"/>
                  </a:rPr>
                  <a:t>Path-based</a:t>
                </a:r>
                <a:r>
                  <a:rPr lang="ja-JP" altLang="en-US" sz="1600" b="0" i="0" dirty="0">
                    <a:latin typeface="+mj-lt"/>
                  </a:rPr>
                  <a:t>：</a:t>
                </a:r>
                <a:r>
                  <a:rPr lang="en-US" altLang="ja-JP" sz="1600" b="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𝑡</m:t>
                            </m:r>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𝑖</m:t>
                            </m:r>
                            <m:r>
                              <a:rPr lang="en-US" altLang="ja-JP" sz="1600" b="0" i="1" dirty="0" smtClean="0">
                                <a:latin typeface="Cambria Math" panose="02040503050406030204" pitchFamily="18" charset="0"/>
                              </a:rPr>
                              <m:t>)</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r>
                  <a:rPr lang="ja-JP" altLang="en-US" sz="1600" i="0" dirty="0">
                    <a:latin typeface="+mj-lt"/>
                  </a:rPr>
                  <a:t>今予測したい分岐</a:t>
                </a:r>
                <a:r>
                  <a:rPr lang="en-US" altLang="ja-JP" sz="1600" b="0" i="0" dirty="0">
                    <a:latin typeface="+mj-lt"/>
                  </a:rPr>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oMath>
                </a14:m>
                <a:r>
                  <a:rPr lang="en-US" altLang="ja-JP" sz="1600" dirty="0"/>
                  <a:t> </a:t>
                </a:r>
                <a:r>
                  <a:rPr lang="ja-JP" altLang="en-US" sz="1600" dirty="0"/>
                  <a:t>のアドレスが重みに反映されない</a:t>
                </a:r>
                <a:endParaRPr lang="en-US" altLang="ja-JP" sz="1600" dirty="0"/>
              </a:p>
              <a:p>
                <a:r>
                  <a:rPr lang="ja-JP" altLang="en-US" sz="1600" i="0" dirty="0">
                    <a:latin typeface="+mj-lt"/>
                  </a:rPr>
                  <a:t>理想 </a:t>
                </a:r>
                <a:r>
                  <a:rPr lang="en-US" altLang="ja-JP" sz="1600" i="0" dirty="0">
                    <a:latin typeface="+mj-lt"/>
                  </a:rPr>
                  <a:t>Piecewise Linear</a:t>
                </a:r>
                <a:r>
                  <a:rPr lang="ja-JP" altLang="en-US" sz="1600" i="0" dirty="0">
                    <a:latin typeface="+mj-lt"/>
                  </a:rPr>
                  <a:t>：</a:t>
                </a:r>
                <a:r>
                  <a:rPr lang="en-US" altLang="ja-JP" sz="160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i="1" dirty="0">
                            <a:latin typeface="Cambria Math" panose="02040503050406030204" pitchFamily="18" charset="0"/>
                          </a:rPr>
                        </m:ctrlPr>
                      </m:dPr>
                      <m:e>
                        <m:sSub>
                          <m:sSubPr>
                            <m:ctrlPr>
                              <a:rPr lang="en-US" altLang="ja-JP" sz="1600" i="1" dirty="0">
                                <a:latin typeface="Cambria Math" panose="02040503050406030204" pitchFamily="18" charset="0"/>
                              </a:rPr>
                            </m:ctrlPr>
                          </m:sSubPr>
                          <m:e>
                            <m:r>
                              <a:rPr lang="en-US" altLang="ja-JP" sz="1600" i="1" dirty="0">
                                <a:latin typeface="Cambria Math" panose="02040503050406030204" pitchFamily="18" charset="0"/>
                              </a:rPr>
                              <m:t>𝑏</m:t>
                            </m:r>
                          </m:e>
                          <m:sub>
                            <m:r>
                              <a:rPr lang="en-US" altLang="ja-JP" sz="1600" i="1" dirty="0">
                                <a:latin typeface="Cambria Math" panose="02040503050406030204" pitchFamily="18" charset="0"/>
                              </a:rPr>
                              <m:t>(</m:t>
                            </m:r>
                            <m:r>
                              <a:rPr lang="en-US" altLang="ja-JP" sz="1600" i="1" dirty="0">
                                <a:latin typeface="Cambria Math" panose="02040503050406030204" pitchFamily="18" charset="0"/>
                              </a:rPr>
                              <m:t>𝑡</m:t>
                            </m:r>
                            <m:r>
                              <a:rPr lang="en-US" altLang="ja-JP" sz="1600" i="1" dirty="0">
                                <a:latin typeface="Cambria Math" panose="02040503050406030204" pitchFamily="18" charset="0"/>
                              </a:rPr>
                              <m:t>−</m:t>
                            </m:r>
                            <m:r>
                              <a:rPr lang="en-US" altLang="ja-JP" sz="1600" i="1" dirty="0">
                                <a:latin typeface="Cambria Math" panose="02040503050406030204" pitchFamily="18" charset="0"/>
                              </a:rPr>
                              <m:t>𝑖</m:t>
                            </m:r>
                            <m:r>
                              <a:rPr lang="en-US" altLang="ja-JP" sz="1600" i="1" dirty="0">
                                <a:latin typeface="Cambria Math" panose="02040503050406030204" pitchFamily="18" charset="0"/>
                              </a:rPr>
                              <m:t>)</m:t>
                            </m:r>
                          </m:sub>
                        </m:sSub>
                        <m:r>
                          <a:rPr lang="en-US" altLang="ja-JP" sz="1600" i="1" dirty="0">
                            <a:latin typeface="Cambria Math" panose="02040503050406030204" pitchFamily="18" charset="0"/>
                          </a:rPr>
                          <m:t>_</m:t>
                        </m:r>
                        <m:r>
                          <a:rPr lang="en-US" altLang="ja-JP" sz="1600" i="1" dirty="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r>
                  <a:rPr lang="ja-JP" altLang="en-US" sz="1600" dirty="0"/>
                  <a:t>重みテーブルを１次元ふやせば，どちらも反映できる</a:t>
                </a:r>
                <a:endParaRPr lang="en-US" altLang="ja-JP" sz="1600" dirty="0"/>
              </a:p>
              <a:p>
                <a:r>
                  <a:rPr lang="ja-JP" altLang="en-US" sz="1600" dirty="0"/>
                  <a:t>提案</a:t>
                </a:r>
                <a:r>
                  <a:rPr lang="ja-JP" altLang="en-US" sz="1600" i="0" dirty="0">
                    <a:latin typeface="+mj-lt"/>
                  </a:rPr>
                  <a:t> </a:t>
                </a:r>
                <a:r>
                  <a:rPr lang="en-US" altLang="ja-JP" sz="1600" i="0" dirty="0">
                    <a:latin typeface="+mj-lt"/>
                  </a:rPr>
                  <a:t>Piecewise Linear</a:t>
                </a:r>
                <a:r>
                  <a:rPr lang="ja-JP" altLang="en-US" sz="1600" i="0" dirty="0">
                    <a:latin typeface="+mj-lt"/>
                  </a:rPr>
                  <a:t>：</a:t>
                </a:r>
                <a:r>
                  <a:rPr lang="en-US" altLang="ja-JP" sz="160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r>
                          <a:rPr lang="en-US" altLang="ja-JP" sz="1600" i="1" dirty="0">
                            <a:latin typeface="Cambria Math" panose="02040503050406030204" pitchFamily="18" charset="0"/>
                          </a:rPr>
                          <m:t>_</m:t>
                        </m:r>
                        <m:r>
                          <a:rPr lang="en-US" altLang="ja-JP" sz="1600" i="1" dirty="0">
                            <a:latin typeface="Cambria Math" panose="02040503050406030204" pitchFamily="18" charset="0"/>
                          </a:rPr>
                          <m:t>𝑎𝑑𝑑𝑟</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𝑚𝑜𝑑</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𝑁</m:t>
                        </m:r>
                      </m:e>
                    </m:d>
                    <m:d>
                      <m:dPr>
                        <m:begChr m:val="["/>
                        <m:endChr m:val="]"/>
                        <m:ctrlPr>
                          <a:rPr lang="en-US" altLang="ja-JP" sz="1600" i="1" dirty="0">
                            <a:latin typeface="Cambria Math" panose="02040503050406030204" pitchFamily="18" charset="0"/>
                          </a:rPr>
                        </m:ctrlPr>
                      </m:dPr>
                      <m:e>
                        <m:sSub>
                          <m:sSubPr>
                            <m:ctrlPr>
                              <a:rPr lang="en-US" altLang="ja-JP" sz="1600" i="1" dirty="0">
                                <a:latin typeface="Cambria Math" panose="02040503050406030204" pitchFamily="18" charset="0"/>
                              </a:rPr>
                            </m:ctrlPr>
                          </m:sSubPr>
                          <m:e>
                            <m:r>
                              <a:rPr lang="en-US" altLang="ja-JP" sz="1600" i="1" dirty="0">
                                <a:latin typeface="Cambria Math" panose="02040503050406030204" pitchFamily="18" charset="0"/>
                              </a:rPr>
                              <m:t>𝑏</m:t>
                            </m:r>
                          </m:e>
                          <m:sub>
                            <m:d>
                              <m:dPr>
                                <m:ctrlPr>
                                  <a:rPr lang="en-US" altLang="ja-JP" sz="1600" i="1" dirty="0">
                                    <a:latin typeface="Cambria Math" panose="02040503050406030204" pitchFamily="18" charset="0"/>
                                  </a:rPr>
                                </m:ctrlPr>
                              </m:dPr>
                              <m:e>
                                <m:r>
                                  <a:rPr lang="en-US" altLang="ja-JP" sz="1600" i="1" dirty="0">
                                    <a:latin typeface="Cambria Math" panose="02040503050406030204" pitchFamily="18" charset="0"/>
                                  </a:rPr>
                                  <m:t>𝑡</m:t>
                                </m:r>
                                <m:r>
                                  <a:rPr lang="en-US" altLang="ja-JP" sz="1600" i="1" dirty="0">
                                    <a:latin typeface="Cambria Math" panose="02040503050406030204" pitchFamily="18" charset="0"/>
                                  </a:rPr>
                                  <m:t>−</m:t>
                                </m:r>
                                <m:r>
                                  <a:rPr lang="en-US" altLang="ja-JP" sz="1600" i="1" dirty="0">
                                    <a:latin typeface="Cambria Math" panose="02040503050406030204" pitchFamily="18" charset="0"/>
                                  </a:rPr>
                                  <m:t>𝑖</m:t>
                                </m:r>
                              </m:e>
                            </m:d>
                          </m:sub>
                        </m:sSub>
                        <m:r>
                          <a:rPr lang="en-US" altLang="ja-JP" sz="1600" i="1" dirty="0">
                            <a:latin typeface="Cambria Math" panose="02040503050406030204" pitchFamily="18" charset="0"/>
                          </a:rPr>
                          <m:t>_</m:t>
                        </m:r>
                        <m:r>
                          <a:rPr lang="en-US" altLang="ja-JP" sz="1600" i="1" dirty="0">
                            <a:latin typeface="Cambria Math" panose="02040503050406030204" pitchFamily="18" charset="0"/>
                          </a:rPr>
                          <m:t>𝑎𝑑𝑑𝑟</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𝑚𝑜𝑑</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𝑀</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i="0" dirty="0">
                  <a:latin typeface="+mj-lt"/>
                </a:endParaRPr>
              </a:p>
              <a:p>
                <a:pPr lvl="1"/>
                <a:r>
                  <a:rPr lang="ja-JP" altLang="en-US" sz="1600" dirty="0"/>
                  <a:t>テーブルが大きくなりすぎるので，</a:t>
                </a:r>
                <a:r>
                  <a:rPr lang="en-US" altLang="ja-JP" sz="1600" dirty="0"/>
                  <a:t>N </a:t>
                </a:r>
                <a:r>
                  <a:rPr lang="ja-JP" altLang="en-US" sz="1600" dirty="0"/>
                  <a:t>と </a:t>
                </a:r>
                <a:r>
                  <a:rPr lang="en-US" altLang="ja-JP" sz="1600" dirty="0"/>
                  <a:t>M </a:t>
                </a:r>
                <a:r>
                  <a:rPr lang="ja-JP" altLang="en-US" sz="1600" dirty="0"/>
                  <a:t>で </a:t>
                </a:r>
                <a:br>
                  <a:rPr lang="en-US" altLang="ja-JP" sz="1600" dirty="0"/>
                </a:br>
                <a:r>
                  <a:rPr lang="en-US" altLang="ja-JP" sz="1600" dirty="0"/>
                  <a:t>mod </a:t>
                </a:r>
                <a:r>
                  <a:rPr lang="ja-JP" altLang="en-US" sz="1600" dirty="0"/>
                  <a:t>をとる</a:t>
                </a:r>
                <a:endParaRPr lang="en-US" altLang="ja-JP" sz="1600" dirty="0"/>
              </a:p>
              <a:p>
                <a:pPr lvl="1"/>
                <a:r>
                  <a:rPr lang="en-US" altLang="ja-JP" sz="1600" dirty="0"/>
                  <a:t>N=1 </a:t>
                </a:r>
                <a:r>
                  <a:rPr lang="ja-JP" altLang="en-US" sz="1600" dirty="0"/>
                  <a:t>なら </a:t>
                </a:r>
                <a:r>
                  <a:rPr lang="en-US" altLang="ja-JP" sz="1600" dirty="0"/>
                  <a:t>Path-based</a:t>
                </a:r>
                <a:r>
                  <a:rPr lang="ja-JP" altLang="en-US" sz="1600" dirty="0"/>
                  <a:t>，</a:t>
                </a:r>
                <a:r>
                  <a:rPr lang="en-US" altLang="ja-JP" sz="1600" dirty="0"/>
                  <a:t>M=1 </a:t>
                </a:r>
                <a:r>
                  <a:rPr lang="ja-JP" altLang="en-US" sz="1600" dirty="0"/>
                  <a:t>なら </a:t>
                </a:r>
                <a:r>
                  <a:rPr lang="en-US" altLang="ja-JP" sz="1600" dirty="0"/>
                  <a:t>Original </a:t>
                </a:r>
                <a:r>
                  <a:rPr lang="ja-JP" altLang="en-US" sz="1600" dirty="0"/>
                  <a:t>になる</a:t>
                </a:r>
                <a:endParaRPr lang="en-US" altLang="ja-JP" sz="1600" dirty="0"/>
              </a:p>
              <a:p>
                <a:pPr lvl="1"/>
                <a14:m>
                  <m:oMath xmlns:m="http://schemas.openxmlformats.org/officeDocument/2006/math">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1</m:t>
                        </m:r>
                      </m:sub>
                    </m:sSub>
                    <m:r>
                      <a:rPr lang="en-US" altLang="ja-JP" sz="1600" i="1" dirty="0">
                        <a:latin typeface="Cambria Math" panose="02040503050406030204" pitchFamily="18" charset="0"/>
                      </a:rPr>
                      <m:t>_</m:t>
                    </m:r>
                    <m:r>
                      <a:rPr lang="en-US" altLang="ja-JP" sz="1600" i="1" dirty="0">
                        <a:latin typeface="Cambria Math" panose="02040503050406030204" pitchFamily="18" charset="0"/>
                      </a:rPr>
                      <m:t>𝑎𝑑𝑑𝑟</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𝑚𝑜𝑑</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𝑁</m:t>
                    </m:r>
                  </m:oMath>
                </a14:m>
                <a:r>
                  <a:rPr lang="en-US" altLang="ja-JP" sz="1600" dirty="0"/>
                  <a:t> </a:t>
                </a:r>
                <a:r>
                  <a:rPr lang="ja-JP" altLang="en-US" sz="1600" dirty="0"/>
                  <a:t>は </a:t>
                </a:r>
                <a14:m>
                  <m:oMath xmlns:m="http://schemas.openxmlformats.org/officeDocument/2006/math">
                    <m:r>
                      <a:rPr lang="en-US" altLang="ja-JP" sz="1600" i="1" dirty="0" smtClean="0">
                        <a:latin typeface="Cambria Math" panose="02040503050406030204" pitchFamily="18" charset="0"/>
                      </a:rPr>
                      <m:t>𝑁</m:t>
                    </m:r>
                  </m:oMath>
                </a14:m>
                <a:r>
                  <a:rPr lang="en-US" altLang="ja-JP" sz="1600" dirty="0"/>
                  <a:t> </a:t>
                </a:r>
                <a:r>
                  <a:rPr lang="ja-JP" altLang="en-US" sz="1600" dirty="0"/>
                  <a:t>通りの可能性があるので，</a:t>
                </a:r>
                <a:br>
                  <a:rPr lang="en-US" altLang="ja-JP" sz="1600" dirty="0"/>
                </a:br>
                <a:r>
                  <a:rPr lang="en-US" altLang="ja-JP" sz="1600" dirty="0"/>
                  <a:t>sum </a:t>
                </a:r>
                <a:r>
                  <a:rPr lang="ja-JP" altLang="en-US" sz="1600" dirty="0"/>
                  <a:t>は常に </a:t>
                </a:r>
                <a:r>
                  <a:rPr lang="en-US" altLang="ja-JP" sz="1600" dirty="0"/>
                  <a:t>N </a:t>
                </a:r>
                <a:r>
                  <a:rPr lang="ja-JP" altLang="en-US" sz="1600" dirty="0"/>
                  <a:t>並列分やってパイプライン化</a:t>
                </a:r>
              </a:p>
            </p:txBody>
          </p:sp>
        </mc:Choice>
        <mc:Fallback xmlns="">
          <p:sp>
            <p:nvSpPr>
              <p:cNvPr id="3" name="テキスト プレースホルダー 2">
                <a:extLst>
                  <a:ext uri="{FF2B5EF4-FFF2-40B4-BE49-F238E27FC236}">
                    <a16:creationId xmlns:a16="http://schemas.microsoft.com/office/drawing/2014/main" id="{1C5A77AA-68C4-4DA5-817E-F1A416EDA388}"/>
                  </a:ext>
                </a:extLst>
              </p:cNvPr>
              <p:cNvSpPr>
                <a:spLocks noGrp="1" noRot="1" noChangeAspect="1" noMove="1" noResize="1" noEditPoints="1" noAdjustHandles="1" noChangeArrowheads="1" noChangeShapeType="1" noTextEdit="1"/>
              </p:cNvSpPr>
              <p:nvPr>
                <p:ph type="body" sz="quarter" idx="10"/>
              </p:nvPr>
            </p:nvSpPr>
            <p:spPr>
              <a:xfrm>
                <a:off x="251952" y="908972"/>
                <a:ext cx="8280400" cy="4229997"/>
              </a:xfrm>
              <a:blipFill>
                <a:blip r:embed="rId2"/>
                <a:stretch>
                  <a:fillRect l="-294" t="-576" b="-22478"/>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19171DE9-5ADA-4B71-B270-8BAF576B0EED}"/>
              </a:ext>
            </a:extLst>
          </p:cNvPr>
          <p:cNvPicPr>
            <a:picLocks noChangeAspect="1"/>
          </p:cNvPicPr>
          <p:nvPr/>
        </p:nvPicPr>
        <p:blipFill>
          <a:blip r:embed="rId3"/>
          <a:stretch>
            <a:fillRect/>
          </a:stretch>
        </p:blipFill>
        <p:spPr>
          <a:xfrm>
            <a:off x="6102017" y="4497145"/>
            <a:ext cx="2983860" cy="2360856"/>
          </a:xfrm>
          <a:prstGeom prst="rect">
            <a:avLst/>
          </a:prstGeom>
        </p:spPr>
      </p:pic>
    </p:spTree>
    <p:extLst>
      <p:ext uri="{BB962C8B-B14F-4D97-AF65-F5344CB8AC3E}">
        <p14:creationId xmlns:p14="http://schemas.microsoft.com/office/powerpoint/2010/main" val="1583693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EFCA6B-E35F-4A1F-88D1-B3F982EE10F7}"/>
              </a:ext>
            </a:extLst>
          </p:cNvPr>
          <p:cNvSpPr>
            <a:spLocks noGrp="1"/>
          </p:cNvSpPr>
          <p:nvPr>
            <p:ph type="title"/>
          </p:nvPr>
        </p:nvSpPr>
        <p:spPr/>
        <p:txBody>
          <a:bodyPr/>
          <a:lstStyle/>
          <a:p>
            <a:r>
              <a:rPr lang="en-US" altLang="ja-JP" sz="2800" i="0" dirty="0">
                <a:latin typeface="+mj-lt"/>
              </a:rPr>
              <a:t>Piecewise Linear </a:t>
            </a:r>
            <a:r>
              <a:rPr lang="ja-JP" altLang="en-US" sz="2800" i="0" dirty="0">
                <a:latin typeface="+mj-lt"/>
              </a:rPr>
              <a:t>の性能</a:t>
            </a:r>
            <a:endParaRPr kumimoji="1" lang="ja-JP" altLang="en-US" dirty="0"/>
          </a:p>
        </p:txBody>
      </p:sp>
      <p:sp>
        <p:nvSpPr>
          <p:cNvPr id="3" name="テキスト プレースホルダー 2">
            <a:extLst>
              <a:ext uri="{FF2B5EF4-FFF2-40B4-BE49-F238E27FC236}">
                <a16:creationId xmlns:a16="http://schemas.microsoft.com/office/drawing/2014/main" id="{1F71F2F2-1FBD-4CB3-B148-07F195E05CFD}"/>
              </a:ext>
            </a:extLst>
          </p:cNvPr>
          <p:cNvSpPr>
            <a:spLocks noGrp="1"/>
          </p:cNvSpPr>
          <p:nvPr>
            <p:ph type="body" sz="quarter" idx="10"/>
          </p:nvPr>
        </p:nvSpPr>
        <p:spPr>
          <a:xfrm>
            <a:off x="611956" y="1988984"/>
            <a:ext cx="8280092" cy="1080012"/>
          </a:xfrm>
        </p:spPr>
        <p:txBody>
          <a:bodyPr/>
          <a:lstStyle/>
          <a:p>
            <a:r>
              <a:rPr kumimoji="1" lang="ja-JP" altLang="en-US" dirty="0"/>
              <a:t>冒頭のグラフではそこそこ性能が高い</a:t>
            </a:r>
            <a:endParaRPr kumimoji="1" lang="en-US" altLang="ja-JP" dirty="0"/>
          </a:p>
          <a:p>
            <a:pPr lvl="1"/>
            <a:r>
              <a:rPr kumimoji="1" lang="en-US" altLang="ja-JP" dirty="0"/>
              <a:t>PWL (CBP </a:t>
            </a:r>
            <a:r>
              <a:rPr kumimoji="1" lang="ja-JP" altLang="en-US" dirty="0"/>
              <a:t>版</a:t>
            </a:r>
            <a:r>
              <a:rPr kumimoji="1" lang="en-US" altLang="ja-JP" dirty="0"/>
              <a:t>) 8KB</a:t>
            </a:r>
            <a:r>
              <a:rPr kumimoji="1" lang="ja-JP" altLang="en-US" dirty="0"/>
              <a:t>：</a:t>
            </a:r>
            <a:r>
              <a:rPr kumimoji="1" lang="en-US" altLang="ja-JP" dirty="0"/>
              <a:t>	MPKI 5.2 </a:t>
            </a:r>
            <a:r>
              <a:rPr kumimoji="1" lang="ja-JP" altLang="en-US" dirty="0"/>
              <a:t>程度</a:t>
            </a:r>
            <a:endParaRPr kumimoji="1" lang="en-US" altLang="ja-JP" dirty="0"/>
          </a:p>
          <a:p>
            <a:pPr lvl="1"/>
            <a:r>
              <a:rPr kumimoji="1" lang="en-US" altLang="ja-JP" dirty="0"/>
              <a:t>TAGE-SC-L 8KB</a:t>
            </a:r>
            <a:r>
              <a:rPr kumimoji="1" lang="ja-JP" altLang="en-US" dirty="0"/>
              <a:t>：</a:t>
            </a:r>
            <a:r>
              <a:rPr kumimoji="1" lang="en-US" altLang="ja-JP" dirty="0"/>
              <a:t>		MPKI 4.2 </a:t>
            </a:r>
            <a:r>
              <a:rPr kumimoji="1" lang="ja-JP" altLang="en-US" dirty="0"/>
              <a:t>程度</a:t>
            </a:r>
            <a:endParaRPr kumimoji="1" lang="en-US" altLang="ja-JP" dirty="0"/>
          </a:p>
          <a:p>
            <a:r>
              <a:rPr kumimoji="1" lang="ja-JP" altLang="en-US" dirty="0"/>
              <a:t>ただし，小細工もりもり</a:t>
            </a:r>
            <a:r>
              <a:rPr kumimoji="1" lang="en-US" altLang="ja-JP" dirty="0"/>
              <a:t>+</a:t>
            </a:r>
            <a:r>
              <a:rPr kumimoji="1" lang="ja-JP" altLang="en-US" dirty="0"/>
              <a:t>相当チューニングされている</a:t>
            </a:r>
            <a:endParaRPr kumimoji="1" lang="en-US" altLang="ja-JP" dirty="0"/>
          </a:p>
          <a:p>
            <a:pPr lvl="1"/>
            <a:r>
              <a:rPr kumimoji="1" lang="en-US" altLang="ja-JP" sz="2000" i="1" dirty="0"/>
              <a:t>Jimenez, Daniel A, </a:t>
            </a:r>
            <a:r>
              <a:rPr kumimoji="1" lang="en-US" altLang="ja-JP" i="1" dirty="0"/>
              <a:t>Idealized Piecewise Linear Branch Prediction, CBP, 2004</a:t>
            </a:r>
          </a:p>
          <a:p>
            <a:pPr lvl="1"/>
            <a:endParaRPr kumimoji="1" lang="ja-JP" altLang="en-US" dirty="0"/>
          </a:p>
        </p:txBody>
      </p:sp>
      <p:pic>
        <p:nvPicPr>
          <p:cNvPr id="5" name="図 4">
            <a:extLst>
              <a:ext uri="{FF2B5EF4-FFF2-40B4-BE49-F238E27FC236}">
                <a16:creationId xmlns:a16="http://schemas.microsoft.com/office/drawing/2014/main" id="{B8D6FA97-DEF7-4107-987B-B3CE19CD343D}"/>
              </a:ext>
            </a:extLst>
          </p:cNvPr>
          <p:cNvPicPr>
            <a:picLocks noChangeAspect="1"/>
          </p:cNvPicPr>
          <p:nvPr/>
        </p:nvPicPr>
        <p:blipFill>
          <a:blip r:embed="rId2"/>
          <a:stretch>
            <a:fillRect/>
          </a:stretch>
        </p:blipFill>
        <p:spPr>
          <a:xfrm>
            <a:off x="2958320" y="3609002"/>
            <a:ext cx="4076783" cy="3004688"/>
          </a:xfrm>
          <a:prstGeom prst="rect">
            <a:avLst/>
          </a:prstGeom>
        </p:spPr>
      </p:pic>
    </p:spTree>
    <p:extLst>
      <p:ext uri="{BB962C8B-B14F-4D97-AF65-F5344CB8AC3E}">
        <p14:creationId xmlns:p14="http://schemas.microsoft.com/office/powerpoint/2010/main" val="1422032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solidFill>
                  <a:schemeClr val="accent5"/>
                </a:solidFill>
              </a:rPr>
              <a:t>ハッシュ・パーセプトロン予測器</a:t>
            </a:r>
            <a:endParaRPr kumimoji="1" lang="en-US" altLang="ja-JP" dirty="0">
              <a:solidFill>
                <a:schemeClr val="accent5"/>
              </a:solidFill>
            </a:endParaRPr>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172019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5DF221-9D08-4373-9A2B-C4434443793C}"/>
              </a:ext>
            </a:extLst>
          </p:cNvPr>
          <p:cNvSpPr>
            <a:spLocks noGrp="1"/>
          </p:cNvSpPr>
          <p:nvPr>
            <p:ph type="title"/>
          </p:nvPr>
        </p:nvSpPr>
        <p:spPr/>
        <p:txBody>
          <a:bodyPr/>
          <a:lstStyle/>
          <a:p>
            <a:r>
              <a:rPr kumimoji="1" lang="ja-JP" altLang="en-US" dirty="0"/>
              <a:t>ここまでのパーセプトロン予測器は履歴長が固定</a:t>
            </a:r>
            <a:endParaRPr kumimoji="1" lang="en-US" altLang="ja-JP" dirty="0"/>
          </a:p>
        </p:txBody>
      </p:sp>
      <p:sp>
        <p:nvSpPr>
          <p:cNvPr id="3" name="テキスト プレースホルダー 2">
            <a:extLst>
              <a:ext uri="{FF2B5EF4-FFF2-40B4-BE49-F238E27FC236}">
                <a16:creationId xmlns:a16="http://schemas.microsoft.com/office/drawing/2014/main" id="{C873C095-B736-4A0B-90E4-D0F329A6E7DF}"/>
              </a:ext>
            </a:extLst>
          </p:cNvPr>
          <p:cNvSpPr>
            <a:spLocks noGrp="1"/>
          </p:cNvSpPr>
          <p:nvPr>
            <p:ph type="body" sz="quarter" idx="10"/>
          </p:nvPr>
        </p:nvSpPr>
        <p:spPr>
          <a:xfrm>
            <a:off x="611956" y="1088974"/>
            <a:ext cx="8280092" cy="2430027"/>
          </a:xfrm>
        </p:spPr>
        <p:txBody>
          <a:bodyPr/>
          <a:lstStyle/>
          <a:p>
            <a:r>
              <a:rPr kumimoji="1" lang="ja-JP" altLang="en-US" dirty="0"/>
              <a:t>長い履歴を捉えようとすると履歴長に比例した記憶容量が必要</a:t>
            </a:r>
            <a:endParaRPr kumimoji="1" lang="en-US" altLang="ja-JP" dirty="0"/>
          </a:p>
          <a:p>
            <a:pPr lvl="1"/>
            <a:r>
              <a:rPr lang="ja-JP" altLang="en-US" dirty="0"/>
              <a:t>下の図の場合，重み行列の行数が増える</a:t>
            </a:r>
            <a:endParaRPr lang="en-US" altLang="ja-JP" dirty="0"/>
          </a:p>
          <a:p>
            <a:pPr lvl="1"/>
            <a:r>
              <a:rPr lang="ja-JP" altLang="en-US" dirty="0"/>
              <a:t>履歴長は数十程度が限界</a:t>
            </a:r>
            <a:endParaRPr lang="en-US" altLang="ja-JP" dirty="0"/>
          </a:p>
          <a:p>
            <a:r>
              <a:rPr kumimoji="1" lang="ja-JP" altLang="en-US" dirty="0"/>
              <a:t>しかし，ほとんどの分岐はごく短い履歴長で十分当てられる</a:t>
            </a:r>
            <a:endParaRPr kumimoji="1" lang="en-US" altLang="ja-JP" dirty="0"/>
          </a:p>
          <a:p>
            <a:pPr lvl="1"/>
            <a:r>
              <a:rPr kumimoji="1" lang="ja-JP" altLang="en-US" dirty="0"/>
              <a:t>静的分岐予測でも７～８割は当たる</a:t>
            </a:r>
            <a:endParaRPr kumimoji="1" lang="en-US" altLang="ja-JP" dirty="0"/>
          </a:p>
        </p:txBody>
      </p:sp>
      <p:pic>
        <p:nvPicPr>
          <p:cNvPr id="4" name="図 3">
            <a:extLst>
              <a:ext uri="{FF2B5EF4-FFF2-40B4-BE49-F238E27FC236}">
                <a16:creationId xmlns:a16="http://schemas.microsoft.com/office/drawing/2014/main" id="{30EE5E2F-A0F5-4F0F-BFFB-408FE742F44A}"/>
              </a:ext>
            </a:extLst>
          </p:cNvPr>
          <p:cNvPicPr>
            <a:picLocks noChangeAspect="1"/>
          </p:cNvPicPr>
          <p:nvPr/>
        </p:nvPicPr>
        <p:blipFill>
          <a:blip r:embed="rId2"/>
          <a:stretch>
            <a:fillRect/>
          </a:stretch>
        </p:blipFill>
        <p:spPr>
          <a:xfrm>
            <a:off x="1691968" y="3969006"/>
            <a:ext cx="5922015" cy="2712084"/>
          </a:xfrm>
          <a:prstGeom prst="rect">
            <a:avLst/>
          </a:prstGeom>
        </p:spPr>
      </p:pic>
    </p:spTree>
    <p:extLst>
      <p:ext uri="{BB962C8B-B14F-4D97-AF65-F5344CB8AC3E}">
        <p14:creationId xmlns:p14="http://schemas.microsoft.com/office/powerpoint/2010/main" val="2778185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5DF221-9D08-4373-9A2B-C4434443793C}"/>
              </a:ext>
            </a:extLst>
          </p:cNvPr>
          <p:cNvSpPr>
            <a:spLocks noGrp="1"/>
          </p:cNvSpPr>
          <p:nvPr>
            <p:ph type="title"/>
          </p:nvPr>
        </p:nvSpPr>
        <p:spPr/>
        <p:txBody>
          <a:bodyPr/>
          <a:lstStyle/>
          <a:p>
            <a:r>
              <a:rPr kumimoji="1" lang="ja-JP" altLang="en-US" dirty="0"/>
              <a:t>複数履歴長の利用</a:t>
            </a:r>
          </a:p>
        </p:txBody>
      </p:sp>
      <p:sp>
        <p:nvSpPr>
          <p:cNvPr id="3" name="テキスト プレースホルダー 2">
            <a:extLst>
              <a:ext uri="{FF2B5EF4-FFF2-40B4-BE49-F238E27FC236}">
                <a16:creationId xmlns:a16="http://schemas.microsoft.com/office/drawing/2014/main" id="{C873C095-B736-4A0B-90E4-D0F329A6E7DF}"/>
              </a:ext>
            </a:extLst>
          </p:cNvPr>
          <p:cNvSpPr>
            <a:spLocks noGrp="1"/>
          </p:cNvSpPr>
          <p:nvPr>
            <p:ph type="body" sz="quarter" idx="10"/>
          </p:nvPr>
        </p:nvSpPr>
        <p:spPr/>
        <p:txBody>
          <a:bodyPr/>
          <a:lstStyle/>
          <a:p>
            <a:r>
              <a:rPr kumimoji="1" lang="ja-JP" altLang="en-US" dirty="0"/>
              <a:t>相関する履歴長ごとに異なるテーブルを利用</a:t>
            </a:r>
            <a:endParaRPr kumimoji="1" lang="en-US" altLang="ja-JP" dirty="0"/>
          </a:p>
          <a:p>
            <a:pPr lvl="1"/>
            <a:r>
              <a:rPr kumimoji="1" lang="ja-JP" altLang="en-US" dirty="0"/>
              <a:t>ハッシュ・パーセプトロン予測器</a:t>
            </a:r>
            <a:endParaRPr kumimoji="1" lang="en-US" altLang="ja-JP" dirty="0"/>
          </a:p>
          <a:p>
            <a:pPr lvl="1"/>
            <a:r>
              <a:rPr lang="en-US" altLang="ja-JP" dirty="0"/>
              <a:t>TAGE </a:t>
            </a:r>
            <a:r>
              <a:rPr lang="ja-JP" altLang="en-US" dirty="0"/>
              <a:t>予測器</a:t>
            </a:r>
            <a:endParaRPr lang="en-US" altLang="ja-JP" dirty="0"/>
          </a:p>
          <a:p>
            <a:r>
              <a:rPr lang="ja-JP" altLang="en-US" dirty="0"/>
              <a:t>履歴長が長い（数百から</a:t>
            </a:r>
            <a:r>
              <a:rPr lang="en-US" altLang="ja-JP" dirty="0"/>
              <a:t>1000</a:t>
            </a:r>
            <a:r>
              <a:rPr lang="ja-JP" altLang="en-US" dirty="0"/>
              <a:t>程度）分岐の予測を可能に</a:t>
            </a:r>
            <a:endParaRPr lang="en-US" altLang="ja-JP" dirty="0"/>
          </a:p>
        </p:txBody>
      </p:sp>
    </p:spTree>
    <p:extLst>
      <p:ext uri="{BB962C8B-B14F-4D97-AF65-F5344CB8AC3E}">
        <p14:creationId xmlns:p14="http://schemas.microsoft.com/office/powerpoint/2010/main" val="4000005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a:t>ハッシュ・パーセプトロン予測器</a:t>
            </a:r>
            <a:endParaRPr lang="en-US" altLang="ja-JP" sz="2800" dirty="0"/>
          </a:p>
        </p:txBody>
      </p:sp>
      <p:sp>
        <p:nvSpPr>
          <p:cNvPr id="3" name="テキスト プレースホルダー 2"/>
          <p:cNvSpPr>
            <a:spLocks noGrp="1"/>
          </p:cNvSpPr>
          <p:nvPr>
            <p:ph type="body" sz="quarter" idx="10"/>
          </p:nvPr>
        </p:nvSpPr>
        <p:spPr/>
        <p:txBody>
          <a:bodyPr/>
          <a:lstStyle/>
          <a:p>
            <a:r>
              <a:rPr lang="ja-JP" altLang="en-US" sz="1800" dirty="0"/>
              <a:t>ハッシュ・パーセプトロン</a:t>
            </a:r>
            <a:endParaRPr lang="en-US" altLang="ja-JP" sz="1800" dirty="0"/>
          </a:p>
          <a:p>
            <a:pPr lvl="1"/>
            <a:r>
              <a:rPr lang="ja-JP" altLang="en-US" sz="1800" dirty="0"/>
              <a:t>異なる履歴長を持つ複数のテーブルから重みを読み出し加算</a:t>
            </a:r>
            <a:endParaRPr lang="en-US" altLang="ja-JP" sz="1800" dirty="0"/>
          </a:p>
          <a:p>
            <a:pPr lvl="1"/>
            <a:r>
              <a:rPr lang="ja-JP" altLang="en-US" sz="1800" i="1" dirty="0"/>
              <a:t>（どの論文が最初の提案なのかが，あまりわからない</a:t>
            </a:r>
            <a:endParaRPr lang="en-US" altLang="ja-JP" sz="1800" i="1" dirty="0"/>
          </a:p>
          <a:p>
            <a:r>
              <a:rPr lang="en-US" altLang="ja-JP" sz="1800" dirty="0"/>
              <a:t>O-GEHL</a:t>
            </a:r>
            <a:r>
              <a:rPr lang="ja-JP" altLang="en-US" sz="1800" dirty="0"/>
              <a:t>：</a:t>
            </a:r>
            <a:endParaRPr lang="en-US" altLang="ja-JP" sz="1800" dirty="0"/>
          </a:p>
          <a:p>
            <a:pPr lvl="1"/>
            <a:r>
              <a:rPr lang="ja-JP" altLang="en-US" sz="1800" dirty="0"/>
              <a:t>以下の論文で ハッシュ・パーセプトロン</a:t>
            </a:r>
            <a:r>
              <a:rPr lang="en-US" altLang="ja-JP" sz="1800" dirty="0"/>
              <a:t> </a:t>
            </a:r>
            <a:r>
              <a:rPr lang="ja-JP" altLang="en-US" sz="1800" dirty="0"/>
              <a:t>自体の基本構成が良く説明されている</a:t>
            </a:r>
            <a:br>
              <a:rPr lang="en-US" altLang="ja-JP" sz="1800" dirty="0"/>
            </a:br>
            <a:r>
              <a:rPr lang="en-US" altLang="ja-JP" sz="1800" i="1" dirty="0"/>
              <a:t>A. Seznec. Analysis of the O-GEHL branch predictor, ISCA 2005</a:t>
            </a:r>
          </a:p>
          <a:p>
            <a:pPr lvl="1"/>
            <a:r>
              <a:rPr lang="ja-JP" altLang="en-US" sz="1800" dirty="0"/>
              <a:t>基本的なハッシュ・パーセプトロンにテーブル構成の動的調整や学習閾値の動的調整をつけたもの </a:t>
            </a:r>
            <a:r>
              <a:rPr lang="en-US" altLang="ja-JP" sz="1800" dirty="0"/>
              <a:t>= O-GEHL</a:t>
            </a:r>
            <a:r>
              <a:rPr lang="ja-JP" altLang="en-US" sz="1800" dirty="0"/>
              <a:t>･･･ だと思う</a:t>
            </a:r>
            <a:endParaRPr lang="en-US" altLang="ja-JP" sz="1800" dirty="0"/>
          </a:p>
          <a:p>
            <a:r>
              <a:rPr lang="ja-JP" altLang="en-US" sz="1800" i="1" dirty="0"/>
              <a:t>実装例</a:t>
            </a:r>
            <a:endParaRPr lang="en-US" altLang="ja-JP" sz="1800" i="1" dirty="0"/>
          </a:p>
          <a:p>
            <a:pPr lvl="1"/>
            <a:r>
              <a:rPr lang="en-US" altLang="ja-JP" sz="1800" dirty="0">
                <a:hlinkClick r:id="rId2"/>
              </a:rPr>
              <a:t>https://github.com/ChampSim/ChampSim/blob/master/branch/hashed_perceptron.bpred</a:t>
            </a:r>
            <a:endParaRPr lang="en-US" altLang="ja-JP" sz="1800" dirty="0"/>
          </a:p>
          <a:p>
            <a:pPr lvl="1"/>
            <a:r>
              <a:rPr lang="en-US" altLang="ja-JP" sz="1800" dirty="0"/>
              <a:t>Data Prefetch Championship </a:t>
            </a:r>
            <a:r>
              <a:rPr lang="ja-JP" altLang="en-US" sz="1800" i="1" dirty="0"/>
              <a:t>用シミュレータへの実装だが非常にシンプルでわかりやすい</a:t>
            </a:r>
            <a:endParaRPr lang="en-US" altLang="ja-JP" sz="1800" i="1" dirty="0"/>
          </a:p>
        </p:txBody>
      </p:sp>
    </p:spTree>
    <p:extLst>
      <p:ext uri="{BB962C8B-B14F-4D97-AF65-F5344CB8AC3E}">
        <p14:creationId xmlns:p14="http://schemas.microsoft.com/office/powerpoint/2010/main" val="2385605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ja-JP" altLang="en-US" dirty="0"/>
              <a:t>ハッシュ・パーセプトロン</a:t>
            </a:r>
            <a:endParaRPr kumimoji="1" lang="ja-JP" altLang="en-US" sz="1800" dirty="0"/>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699003"/>
            <a:ext cx="9000100" cy="2790031"/>
          </a:xfrm>
        </p:spPr>
        <p:txBody>
          <a:bodyPr/>
          <a:lstStyle/>
          <a:p>
            <a:r>
              <a:rPr kumimoji="1" lang="ja-JP" altLang="en-US" dirty="0"/>
              <a:t>履歴長（</a:t>
            </a:r>
            <a:r>
              <a:rPr lang="en-US" altLang="ja-JP" dirty="0"/>
              <a:t>HL: history length</a:t>
            </a:r>
            <a:r>
              <a:rPr kumimoji="1" lang="ja-JP" altLang="en-US" dirty="0"/>
              <a:t>）が異なる</a:t>
            </a:r>
            <a:r>
              <a:rPr lang="ja-JP" altLang="en-US" dirty="0"/>
              <a:t>テーブル</a:t>
            </a:r>
            <a:r>
              <a:rPr kumimoji="1" lang="ja-JP" altLang="en-US" dirty="0"/>
              <a:t>を複数用意</a:t>
            </a:r>
            <a:endParaRPr kumimoji="1" lang="en-US" altLang="ja-JP" dirty="0"/>
          </a:p>
          <a:p>
            <a:pPr lvl="1"/>
            <a:r>
              <a:rPr lang="ja-JP" altLang="en-US" dirty="0"/>
              <a:t>履歴 と</a:t>
            </a:r>
            <a:r>
              <a:rPr lang="en-US" altLang="ja-JP" dirty="0"/>
              <a:t> PC </a:t>
            </a:r>
            <a:r>
              <a:rPr lang="ja-JP" altLang="en-US" dirty="0"/>
              <a:t>の組み合わせでテーブルを引く</a:t>
            </a:r>
            <a:endParaRPr lang="en-US" altLang="ja-JP" dirty="0"/>
          </a:p>
          <a:p>
            <a:pPr lvl="1"/>
            <a:r>
              <a:rPr lang="ja-JP" altLang="en-US" dirty="0"/>
              <a:t>中身は 重み（符号付き </a:t>
            </a:r>
            <a:r>
              <a:rPr lang="en-US" altLang="ja-JP" dirty="0"/>
              <a:t>4 </a:t>
            </a:r>
            <a:r>
              <a:rPr lang="ja-JP" altLang="en-US" dirty="0"/>
              <a:t>ビットなど）にする</a:t>
            </a:r>
            <a:endParaRPr lang="en-US" altLang="ja-JP" dirty="0"/>
          </a:p>
          <a:p>
            <a:r>
              <a:rPr lang="en-US" altLang="ja-JP" dirty="0"/>
              <a:t>HL=8 </a:t>
            </a:r>
            <a:r>
              <a:rPr lang="ja-JP" altLang="en-US" dirty="0"/>
              <a:t>のテーブルの場合の例：</a:t>
            </a:r>
            <a:endParaRPr lang="en-US" altLang="ja-JP" dirty="0"/>
          </a:p>
          <a:p>
            <a:pPr lvl="1"/>
            <a:r>
              <a:rPr lang="ja-JP" altLang="en-US" dirty="0"/>
              <a:t>８ビットの履歴と </a:t>
            </a:r>
            <a:r>
              <a:rPr lang="en-US" altLang="ja-JP" dirty="0"/>
              <a:t>PC </a:t>
            </a:r>
            <a:r>
              <a:rPr lang="ja-JP" altLang="en-US" dirty="0"/>
              <a:t>を </a:t>
            </a:r>
            <a:r>
              <a:rPr lang="en-US" altLang="ja-JP" dirty="0"/>
              <a:t>XOR </a:t>
            </a:r>
            <a:r>
              <a:rPr lang="ja-JP" altLang="en-US" dirty="0"/>
              <a:t>し，それをインデックスにしてアクセス</a:t>
            </a:r>
            <a:endParaRPr lang="en-US" altLang="ja-JP" dirty="0"/>
          </a:p>
          <a:p>
            <a:pPr lvl="2"/>
            <a:r>
              <a:rPr lang="ja-JP" altLang="en-US" dirty="0"/>
              <a:t>グローバル分岐予測器と同様</a:t>
            </a:r>
            <a:endParaRPr lang="en-US" altLang="ja-JP" dirty="0"/>
          </a:p>
          <a:p>
            <a:pPr lvl="1"/>
            <a:r>
              <a:rPr lang="ja-JP" altLang="en-US" dirty="0"/>
              <a:t>符号付き４ビットの重みが取れる</a:t>
            </a:r>
            <a:endParaRPr lang="en-US" altLang="ja-JP" dirty="0"/>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348988"/>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539338"/>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539338"/>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539338"/>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539338"/>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78297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BE42704-4EC0-4E4E-B05F-223733280544}"/>
              </a:ext>
            </a:extLst>
          </p:cNvPr>
          <p:cNvPicPr>
            <a:picLocks noChangeAspect="1"/>
          </p:cNvPicPr>
          <p:nvPr/>
        </p:nvPicPr>
        <p:blipFill>
          <a:blip r:embed="rId2"/>
          <a:stretch>
            <a:fillRect/>
          </a:stretch>
        </p:blipFill>
        <p:spPr>
          <a:xfrm>
            <a:off x="1781969" y="3639231"/>
            <a:ext cx="5615763" cy="3122261"/>
          </a:xfrm>
          <a:prstGeom prst="rect">
            <a:avLst/>
          </a:prstGeom>
        </p:spPr>
      </p:pic>
      <p:sp>
        <p:nvSpPr>
          <p:cNvPr id="2" name="タイトル 1">
            <a:extLst>
              <a:ext uri="{FF2B5EF4-FFF2-40B4-BE49-F238E27FC236}">
                <a16:creationId xmlns:a16="http://schemas.microsoft.com/office/drawing/2014/main" id="{4BD4E83C-5E1C-4755-9CC4-ED0423359990}"/>
              </a:ext>
            </a:extLst>
          </p:cNvPr>
          <p:cNvSpPr>
            <a:spLocks noGrp="1"/>
          </p:cNvSpPr>
          <p:nvPr>
            <p:ph type="title"/>
          </p:nvPr>
        </p:nvSpPr>
        <p:spPr/>
        <p:txBody>
          <a:bodyPr/>
          <a:lstStyle/>
          <a:p>
            <a:r>
              <a:rPr kumimoji="1" lang="ja-JP" altLang="en-US" dirty="0"/>
              <a:t>現代の分岐予測器の性能（</a:t>
            </a:r>
            <a:r>
              <a:rPr kumimoji="1" lang="en-US" altLang="ja-JP" dirty="0"/>
              <a:t>8KB </a:t>
            </a:r>
            <a:r>
              <a:rPr kumimoji="1" lang="ja-JP" altLang="en-US" dirty="0"/>
              <a:t>使用の場合）</a:t>
            </a:r>
            <a:br>
              <a:rPr kumimoji="1" lang="ja-JP" altLang="en-US" dirty="0"/>
            </a:br>
            <a:r>
              <a:rPr lang="en-US" altLang="ja-JP" sz="1400" dirty="0"/>
              <a:t>PIERRE MICHAUD, An Alternative TAGE-like Conditional Branch Predictor, TACO 2018 </a:t>
            </a:r>
            <a:r>
              <a:rPr lang="ja-JP" altLang="en-US" sz="1400" dirty="0"/>
              <a:t>より</a:t>
            </a:r>
            <a:endParaRPr kumimoji="1" lang="ja-JP" altLang="en-US" sz="1400" dirty="0"/>
          </a:p>
        </p:txBody>
      </p:sp>
      <p:sp>
        <p:nvSpPr>
          <p:cNvPr id="3" name="テキスト プレースホルダー 2">
            <a:extLst>
              <a:ext uri="{FF2B5EF4-FFF2-40B4-BE49-F238E27FC236}">
                <a16:creationId xmlns:a16="http://schemas.microsoft.com/office/drawing/2014/main" id="{49DF6B2D-8ECC-43CE-A877-0998F682D456}"/>
              </a:ext>
            </a:extLst>
          </p:cNvPr>
          <p:cNvSpPr>
            <a:spLocks noGrp="1"/>
          </p:cNvSpPr>
          <p:nvPr>
            <p:ph type="body" sz="quarter" idx="10"/>
          </p:nvPr>
        </p:nvSpPr>
        <p:spPr>
          <a:xfrm>
            <a:off x="521955" y="1808982"/>
            <a:ext cx="8010089" cy="990011"/>
          </a:xfrm>
        </p:spPr>
        <p:txBody>
          <a:bodyPr/>
          <a:lstStyle/>
          <a:p>
            <a:r>
              <a:rPr lang="en-US" altLang="ja-JP" dirty="0"/>
              <a:t>Championship Branch Prediction (CBP) 2016 </a:t>
            </a:r>
            <a:r>
              <a:rPr lang="ja-JP" altLang="en-US" dirty="0"/>
              <a:t>の環境を使って評価</a:t>
            </a:r>
            <a:endParaRPr lang="en-US" altLang="ja-JP" dirty="0"/>
          </a:p>
          <a:p>
            <a:pPr lvl="1"/>
            <a:r>
              <a:rPr kumimoji="1" lang="en-US" altLang="ja-JP" dirty="0">
                <a:hlinkClick r:id="rId3"/>
              </a:rPr>
              <a:t>https://www.jilp.org/cbp2016/</a:t>
            </a:r>
            <a:endParaRPr kumimoji="1" lang="en-US" altLang="ja-JP" dirty="0"/>
          </a:p>
          <a:p>
            <a:r>
              <a:rPr kumimoji="1" lang="ja-JP" altLang="en-US" dirty="0"/>
              <a:t>基本的には </a:t>
            </a:r>
            <a:r>
              <a:rPr kumimoji="1" lang="en-US" altLang="ja-JP" dirty="0"/>
              <a:t>TAGE </a:t>
            </a:r>
            <a:r>
              <a:rPr kumimoji="1" lang="ja-JP" altLang="en-US" dirty="0"/>
              <a:t>系が一番強い</a:t>
            </a:r>
            <a:endParaRPr kumimoji="1" lang="en-US" altLang="ja-JP" dirty="0"/>
          </a:p>
          <a:p>
            <a:pPr lvl="1"/>
            <a:r>
              <a:rPr kumimoji="1" lang="en-US" altLang="ja-JP" dirty="0"/>
              <a:t>TAGE </a:t>
            </a:r>
            <a:r>
              <a:rPr kumimoji="1" lang="ja-JP" altLang="en-US" dirty="0"/>
              <a:t>自体もいろいろ改良されている</a:t>
            </a:r>
            <a:endParaRPr kumimoji="1" lang="en-US" altLang="ja-JP" dirty="0"/>
          </a:p>
          <a:p>
            <a:pPr lvl="2"/>
            <a:r>
              <a:rPr kumimoji="1" lang="ja-JP" altLang="en-US" dirty="0"/>
              <a:t>統計的補正，テーブルのインタリーブなどが効果が大きい</a:t>
            </a:r>
            <a:endParaRPr kumimoji="1" lang="en-US" altLang="ja-JP" dirty="0"/>
          </a:p>
          <a:p>
            <a:pPr lvl="1"/>
            <a:r>
              <a:rPr kumimoji="1" lang="ja-JP" altLang="en-US" dirty="0">
                <a:solidFill>
                  <a:schemeClr val="accent5"/>
                </a:solidFill>
              </a:rPr>
              <a:t>今日のポイント：右下の </a:t>
            </a:r>
            <a:r>
              <a:rPr kumimoji="1" lang="en-US" altLang="ja-JP" dirty="0">
                <a:solidFill>
                  <a:schemeClr val="accent5"/>
                </a:solidFill>
              </a:rPr>
              <a:t>BATAGE </a:t>
            </a:r>
            <a:r>
              <a:rPr kumimoji="1" lang="ja-JP" altLang="en-US" dirty="0">
                <a:solidFill>
                  <a:schemeClr val="accent5"/>
                </a:solidFill>
              </a:rPr>
              <a:t>が簡単かつ性能がよい</a:t>
            </a:r>
          </a:p>
        </p:txBody>
      </p:sp>
    </p:spTree>
    <p:extLst>
      <p:ext uri="{BB962C8B-B14F-4D97-AF65-F5344CB8AC3E}">
        <p14:creationId xmlns:p14="http://schemas.microsoft.com/office/powerpoint/2010/main" val="666940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ja-JP" altLang="en-US" dirty="0"/>
              <a:t>ハッシュ・パーセプトロン</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609002"/>
            <a:ext cx="8820098" cy="2790031"/>
          </a:xfrm>
        </p:spPr>
        <p:txBody>
          <a:bodyPr/>
          <a:lstStyle/>
          <a:p>
            <a:r>
              <a:rPr kumimoji="1" lang="ja-JP" altLang="en-US" dirty="0"/>
              <a:t>全出力を加算してパーセプトロンの処理（ゼロより大きければ </a:t>
            </a:r>
            <a:r>
              <a:rPr kumimoji="1" lang="en-US" altLang="ja-JP" dirty="0"/>
              <a:t>taken</a:t>
            </a:r>
            <a:r>
              <a:rPr kumimoji="1" lang="ja-JP" altLang="en-US" dirty="0"/>
              <a:t>）</a:t>
            </a:r>
            <a:endParaRPr kumimoji="1" lang="en-US" altLang="ja-JP" dirty="0"/>
          </a:p>
          <a:p>
            <a:pPr lvl="1"/>
            <a:r>
              <a:rPr kumimoji="1" lang="ja-JP" altLang="en-US" dirty="0"/>
              <a:t>通常のパーセプトロン予測器と違い，</a:t>
            </a:r>
            <a:r>
              <a:rPr kumimoji="1" lang="ja-JP" altLang="en-US" dirty="0">
                <a:solidFill>
                  <a:schemeClr val="accent5"/>
                </a:solidFill>
              </a:rPr>
              <a:t>各テーブルから出てきた重みはそのまま加算される</a:t>
            </a:r>
            <a:endParaRPr kumimoji="1" lang="en-US" altLang="ja-JP" dirty="0">
              <a:solidFill>
                <a:schemeClr val="accent5"/>
              </a:solidFill>
            </a:endParaRPr>
          </a:p>
          <a:p>
            <a:pPr lvl="2"/>
            <a:r>
              <a:rPr kumimoji="1" lang="ja-JP" altLang="en-US" dirty="0"/>
              <a:t>（重みに何らかの関数を適用するチューニングもある）</a:t>
            </a:r>
            <a:endParaRPr kumimoji="1" lang="en-US" altLang="ja-JP" dirty="0"/>
          </a:p>
          <a:p>
            <a:r>
              <a:rPr lang="ja-JP" altLang="en-US" dirty="0"/>
              <a:t>履歴と重みの内積はとらない</a:t>
            </a:r>
            <a:endParaRPr lang="en-US" altLang="ja-JP" dirty="0"/>
          </a:p>
          <a:p>
            <a:pPr lvl="1"/>
            <a:r>
              <a:rPr kumimoji="1" lang="ja-JP" altLang="en-US" dirty="0"/>
              <a:t>履歴と </a:t>
            </a:r>
            <a:r>
              <a:rPr kumimoji="1" lang="en-US" altLang="ja-JP" dirty="0"/>
              <a:t>PC </a:t>
            </a:r>
            <a:r>
              <a:rPr kumimoji="1" lang="ja-JP" altLang="en-US" dirty="0"/>
              <a:t>から作ったハッシュ値をワンホットに展開して入力し，テーブルの全エントリで単層パーセプトロン処理を行っていると考えることもできる</a:t>
            </a:r>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348988"/>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539338"/>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539338"/>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539338"/>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539338"/>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50543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ja-JP" altLang="en-US" dirty="0"/>
              <a:t>ハッシュ・パーセプトロンの効果</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en-US" altLang="ja-JP" dirty="0"/>
              <a:t>g-share</a:t>
            </a:r>
            <a:r>
              <a:rPr lang="ja-JP" altLang="en-US" dirty="0"/>
              <a:t> やオリジナル・パーセプトロン予測器の問題</a:t>
            </a:r>
            <a:endParaRPr kumimoji="1" lang="en-US" altLang="ja-JP" dirty="0"/>
          </a:p>
          <a:p>
            <a:pPr lvl="1"/>
            <a:r>
              <a:rPr kumimoji="1" lang="ja-JP" altLang="en-US" dirty="0"/>
              <a:t>長い履歴を捉えようとすると履歴長に比例した記憶容量が必要</a:t>
            </a:r>
            <a:endParaRPr kumimoji="1" lang="en-US" altLang="ja-JP" dirty="0"/>
          </a:p>
          <a:p>
            <a:pPr lvl="1"/>
            <a:r>
              <a:rPr lang="ja-JP" altLang="en-US" dirty="0"/>
              <a:t>長い履歴を憶えようとすると，短い履歴で済む場合も大きな記憶容量が必要</a:t>
            </a:r>
            <a:endParaRPr lang="en-US" altLang="ja-JP" dirty="0"/>
          </a:p>
          <a:p>
            <a:r>
              <a:rPr lang="ja-JP" altLang="en-US" dirty="0"/>
              <a:t>ハッシュ・パーセプトロンの効果：</a:t>
            </a:r>
            <a:endParaRPr lang="en-US" altLang="ja-JP" dirty="0"/>
          </a:p>
          <a:p>
            <a:pPr lvl="1"/>
            <a:r>
              <a:rPr lang="ja-JP" altLang="en-US" dirty="0"/>
              <a:t>長い履歴をきちんと憶えつつ，履歴が短い大半の場合は少ないエントリ数で記憶できる</a:t>
            </a:r>
            <a:endParaRPr lang="en-US" altLang="ja-JP" dirty="0"/>
          </a:p>
          <a:p>
            <a:pPr lvl="2"/>
            <a:r>
              <a:rPr lang="ja-JP" altLang="en-US" dirty="0"/>
              <a:t>相関がある履歴長のテーブルの重みの絶対値が増えるように学習される</a:t>
            </a:r>
            <a:endParaRPr lang="en-US" altLang="ja-JP" dirty="0"/>
          </a:p>
          <a:p>
            <a:pPr lvl="2"/>
            <a:r>
              <a:rPr lang="ja-JP" altLang="en-US" dirty="0"/>
              <a:t>相関がない履歴長のテーブルは平均的には変化しない</a:t>
            </a:r>
            <a:br>
              <a:rPr lang="en-US" altLang="ja-JP" dirty="0"/>
            </a:br>
            <a:r>
              <a:rPr lang="ja-JP" altLang="en-US" dirty="0"/>
              <a:t>（ランダムに汚される）</a:t>
            </a:r>
            <a:endParaRPr lang="en-US" altLang="ja-JP" dirty="0"/>
          </a:p>
        </p:txBody>
      </p:sp>
    </p:spTree>
    <p:extLst>
      <p:ext uri="{BB962C8B-B14F-4D97-AF65-F5344CB8AC3E}">
        <p14:creationId xmlns:p14="http://schemas.microsoft.com/office/powerpoint/2010/main" val="729106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ja-JP" altLang="en-US" dirty="0"/>
              <a:t>ハッシュ・パーセプトロンの効果の例</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ja-JP" altLang="en-US" dirty="0">
                <a:latin typeface="+mn-ea"/>
              </a:rPr>
              <a:t>たとえば </a:t>
            </a:r>
            <a:r>
              <a:rPr lang="en-US" altLang="ja-JP" dirty="0">
                <a:solidFill>
                  <a:schemeClr val="accent5"/>
                </a:solidFill>
                <a:latin typeface="+mn-ea"/>
                <a:ea typeface="+mn-ea"/>
              </a:rPr>
              <a:t>101</a:t>
            </a:r>
            <a:r>
              <a:rPr lang="en-US" altLang="ja-JP" dirty="0">
                <a:latin typeface="+mn-ea"/>
                <a:ea typeface="+mn-ea"/>
              </a:rPr>
              <a:t> </a:t>
            </a:r>
            <a:r>
              <a:rPr lang="ja-JP" altLang="en-US" dirty="0">
                <a:latin typeface="+mn-ea"/>
                <a:ea typeface="+mn-ea"/>
              </a:rPr>
              <a:t>と </a:t>
            </a:r>
            <a:r>
              <a:rPr lang="en-US" altLang="ja-JP" dirty="0">
                <a:solidFill>
                  <a:schemeClr val="accent5"/>
                </a:solidFill>
                <a:latin typeface="+mn-ea"/>
                <a:ea typeface="+mn-ea"/>
              </a:rPr>
              <a:t>11111</a:t>
            </a:r>
            <a:r>
              <a:rPr lang="en-US" altLang="ja-JP" dirty="0">
                <a:solidFill>
                  <a:schemeClr val="accent6"/>
                </a:solidFill>
                <a:latin typeface="+mn-ea"/>
                <a:ea typeface="+mn-ea"/>
              </a:rPr>
              <a:t> </a:t>
            </a:r>
            <a:r>
              <a:rPr lang="ja-JP" altLang="en-US" dirty="0">
                <a:latin typeface="+mn-ea"/>
              </a:rPr>
              <a:t>の２パターンがあった場合</a:t>
            </a:r>
            <a:br>
              <a:rPr lang="en-US" altLang="ja-JP" dirty="0">
                <a:latin typeface="+mn-ea"/>
              </a:rPr>
            </a:br>
            <a:r>
              <a:rPr lang="ja-JP" altLang="en-US" dirty="0">
                <a:latin typeface="+mn-ea"/>
              </a:rPr>
              <a:t>（左から右に </a:t>
            </a:r>
            <a:r>
              <a:rPr lang="en-US" altLang="ja-JP" dirty="0">
                <a:latin typeface="+mn-ea"/>
              </a:rPr>
              <a:t>taken:1, untaken:0</a:t>
            </a:r>
            <a:r>
              <a:rPr lang="ja-JP" altLang="en-US" dirty="0">
                <a:latin typeface="+mn-ea"/>
              </a:rPr>
              <a:t>）</a:t>
            </a:r>
            <a:endParaRPr lang="en-US" altLang="ja-JP" dirty="0">
              <a:solidFill>
                <a:schemeClr val="accent6"/>
              </a:solidFill>
              <a:latin typeface="+mn-ea"/>
              <a:ea typeface="+mn-ea"/>
            </a:endParaRPr>
          </a:p>
          <a:p>
            <a:r>
              <a:rPr kumimoji="1" lang="ja-JP" altLang="en-US" dirty="0">
                <a:latin typeface="+mn-ea"/>
                <a:ea typeface="+mn-ea"/>
              </a:rPr>
              <a:t>固定長グローバル履歴予測 </a:t>
            </a:r>
            <a:r>
              <a:rPr kumimoji="1" lang="en-US" altLang="ja-JP" dirty="0">
                <a:latin typeface="+mn-ea"/>
                <a:ea typeface="+mn-ea"/>
              </a:rPr>
              <a:t>(HL=5)</a:t>
            </a:r>
            <a:endParaRPr lang="en-US" altLang="ja-JP" dirty="0">
              <a:latin typeface="+mn-ea"/>
              <a:ea typeface="+mn-ea"/>
            </a:endParaRPr>
          </a:p>
          <a:p>
            <a:pPr lvl="1"/>
            <a:r>
              <a:rPr lang="ja-JP" altLang="en-US" dirty="0">
                <a:latin typeface="+mn-ea"/>
                <a:ea typeface="+mn-ea"/>
              </a:rPr>
              <a:t>５カ所を更新：</a:t>
            </a:r>
            <a:r>
              <a:rPr lang="en-US" altLang="ja-JP" dirty="0">
                <a:solidFill>
                  <a:schemeClr val="accent6"/>
                </a:solidFill>
                <a:latin typeface="+mn-ea"/>
                <a:ea typeface="+mn-ea"/>
              </a:rPr>
              <a:t>00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01</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11</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5"/>
                </a:solidFill>
                <a:latin typeface="+mn-ea"/>
                <a:ea typeface="+mn-ea"/>
              </a:rPr>
              <a:t>11111</a:t>
            </a:r>
          </a:p>
          <a:p>
            <a:r>
              <a:rPr lang="ja-JP" altLang="en-US" dirty="0">
                <a:latin typeface="+mn-ea"/>
              </a:rPr>
              <a:t>ハッシュ・パーセプトロン</a:t>
            </a:r>
            <a:r>
              <a:rPr lang="en-US" altLang="ja-JP" dirty="0">
                <a:latin typeface="+mn-ea"/>
              </a:rPr>
              <a:t> (HL=3,5)</a:t>
            </a:r>
            <a:r>
              <a:rPr lang="ja-JP" altLang="en-US" dirty="0">
                <a:latin typeface="+mn-ea"/>
              </a:rPr>
              <a:t>  ：</a:t>
            </a:r>
            <a:endParaRPr lang="en-US" altLang="ja-JP" dirty="0">
              <a:latin typeface="+mn-ea"/>
            </a:endParaRPr>
          </a:p>
          <a:p>
            <a:pPr lvl="1"/>
            <a:r>
              <a:rPr lang="en-US" altLang="ja-JP" dirty="0">
                <a:solidFill>
                  <a:schemeClr val="accent5"/>
                </a:solidFill>
                <a:latin typeface="+mn-ea"/>
                <a:ea typeface="+mn-ea"/>
              </a:rPr>
              <a:t>101</a:t>
            </a:r>
            <a:r>
              <a:rPr lang="ja-JP" altLang="en-US" dirty="0">
                <a:latin typeface="+mn-ea"/>
              </a:rPr>
              <a:t>：主に１カ所を更新</a:t>
            </a:r>
            <a:endParaRPr lang="en-US" altLang="ja-JP" dirty="0">
              <a:latin typeface="+mn-ea"/>
            </a:endParaRPr>
          </a:p>
          <a:p>
            <a:pPr lvl="2"/>
            <a:r>
              <a:rPr lang="en-US" altLang="ja-JP" dirty="0">
                <a:latin typeface="+mn-ea"/>
              </a:rPr>
              <a:t>HL=3</a:t>
            </a:r>
            <a:r>
              <a:rPr lang="ja-JP" altLang="en-US" dirty="0">
                <a:latin typeface="+mn-ea"/>
              </a:rPr>
              <a:t>のテーブルでは，</a:t>
            </a:r>
            <a:r>
              <a:rPr lang="en-US" altLang="ja-JP" dirty="0">
                <a:solidFill>
                  <a:schemeClr val="accent5"/>
                </a:solidFill>
                <a:latin typeface="+mn-ea"/>
                <a:ea typeface="+mn-ea"/>
              </a:rPr>
              <a:t>101 </a:t>
            </a:r>
            <a:r>
              <a:rPr lang="ja-JP" altLang="en-US" dirty="0">
                <a:latin typeface="+mn-ea"/>
              </a:rPr>
              <a:t>の重みを大きく</a:t>
            </a:r>
            <a:endParaRPr lang="en-US" altLang="ja-JP" dirty="0">
              <a:latin typeface="+mn-ea"/>
            </a:endParaRPr>
          </a:p>
          <a:p>
            <a:pPr lvl="2"/>
            <a:r>
              <a:rPr lang="en-US" altLang="ja-JP" dirty="0">
                <a:latin typeface="+mn-ea"/>
              </a:rPr>
              <a:t>HL=5</a:t>
            </a:r>
            <a:r>
              <a:rPr lang="ja-JP" altLang="en-US" dirty="0">
                <a:latin typeface="+mn-ea"/>
              </a:rPr>
              <a:t>のテーブルでは，</a:t>
            </a:r>
            <a:r>
              <a:rPr lang="en-US" altLang="ja-JP" dirty="0">
                <a:solidFill>
                  <a:schemeClr val="accent6"/>
                </a:solidFill>
                <a:latin typeface="+mn-ea"/>
                <a:ea typeface="+mn-ea"/>
              </a:rPr>
              <a:t>00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01</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11</a:t>
            </a:r>
            <a:r>
              <a:rPr lang="en-US" altLang="ja-JP" dirty="0">
                <a:solidFill>
                  <a:schemeClr val="accent5"/>
                </a:solidFill>
                <a:latin typeface="+mn-ea"/>
                <a:ea typeface="+mn-ea"/>
              </a:rPr>
              <a:t>101 </a:t>
            </a:r>
            <a:r>
              <a:rPr lang="ja-JP" altLang="en-US" dirty="0">
                <a:latin typeface="+mn-ea"/>
                <a:ea typeface="+mn-ea"/>
              </a:rPr>
              <a:t>に</a:t>
            </a:r>
            <a:br>
              <a:rPr lang="en-US" altLang="ja-JP" dirty="0">
                <a:latin typeface="+mn-ea"/>
                <a:ea typeface="+mn-ea"/>
              </a:rPr>
            </a:br>
            <a:r>
              <a:rPr lang="ja-JP" altLang="en-US" dirty="0">
                <a:latin typeface="+mn-ea"/>
                <a:ea typeface="+mn-ea"/>
              </a:rPr>
              <a:t>散らされるので薄く汚す（平均的には変化しない）</a:t>
            </a:r>
            <a:endParaRPr lang="en-US" altLang="ja-JP" dirty="0">
              <a:latin typeface="+mn-ea"/>
            </a:endParaRPr>
          </a:p>
          <a:p>
            <a:pPr lvl="1"/>
            <a:r>
              <a:rPr lang="en-US" altLang="ja-JP" dirty="0">
                <a:solidFill>
                  <a:schemeClr val="accent5"/>
                </a:solidFill>
                <a:latin typeface="+mn-ea"/>
              </a:rPr>
              <a:t>11111</a:t>
            </a:r>
            <a:r>
              <a:rPr lang="ja-JP" altLang="en-US" dirty="0">
                <a:latin typeface="+mn-ea"/>
              </a:rPr>
              <a:t>：主に１ </a:t>
            </a:r>
            <a:r>
              <a:rPr lang="en-US" altLang="ja-JP" dirty="0">
                <a:latin typeface="+mn-ea"/>
              </a:rPr>
              <a:t>or 2 </a:t>
            </a:r>
            <a:r>
              <a:rPr lang="ja-JP" altLang="en-US" dirty="0">
                <a:latin typeface="+mn-ea"/>
              </a:rPr>
              <a:t>カ所を更新</a:t>
            </a:r>
            <a:endParaRPr lang="en-US" altLang="ja-JP" dirty="0">
              <a:latin typeface="+mn-ea"/>
            </a:endParaRPr>
          </a:p>
          <a:p>
            <a:pPr lvl="2"/>
            <a:r>
              <a:rPr lang="en-US" altLang="ja-JP" dirty="0">
                <a:latin typeface="+mn-ea"/>
              </a:rPr>
              <a:t>HL=3</a:t>
            </a:r>
            <a:r>
              <a:rPr lang="ja-JP" altLang="en-US" dirty="0">
                <a:latin typeface="+mn-ea"/>
              </a:rPr>
              <a:t>のテーブルでは，</a:t>
            </a:r>
            <a:r>
              <a:rPr lang="en-US" altLang="ja-JP" dirty="0">
                <a:solidFill>
                  <a:schemeClr val="accent5"/>
                </a:solidFill>
                <a:latin typeface="+mn-ea"/>
                <a:ea typeface="+mn-ea"/>
              </a:rPr>
              <a:t>111 </a:t>
            </a:r>
            <a:r>
              <a:rPr lang="ja-JP" altLang="en-US" dirty="0">
                <a:latin typeface="+mn-ea"/>
              </a:rPr>
              <a:t>の重みを大きく？</a:t>
            </a:r>
            <a:endParaRPr lang="en-US" altLang="ja-JP" dirty="0">
              <a:latin typeface="+mn-ea"/>
            </a:endParaRPr>
          </a:p>
          <a:p>
            <a:pPr lvl="2"/>
            <a:r>
              <a:rPr lang="en-US" altLang="ja-JP" dirty="0">
                <a:latin typeface="+mn-ea"/>
              </a:rPr>
              <a:t>HL=5</a:t>
            </a:r>
            <a:r>
              <a:rPr lang="ja-JP" altLang="en-US" dirty="0">
                <a:latin typeface="+mn-ea"/>
              </a:rPr>
              <a:t>のテーブルでは，</a:t>
            </a:r>
            <a:r>
              <a:rPr lang="en-US" altLang="ja-JP" dirty="0">
                <a:solidFill>
                  <a:schemeClr val="accent5"/>
                </a:solidFill>
                <a:latin typeface="+mn-ea"/>
              </a:rPr>
              <a:t>11111 </a:t>
            </a:r>
            <a:r>
              <a:rPr lang="ja-JP" altLang="en-US" dirty="0">
                <a:latin typeface="+mn-ea"/>
              </a:rPr>
              <a:t>の重みを大きく</a:t>
            </a:r>
            <a:endParaRPr lang="en-US" altLang="ja-JP" dirty="0">
              <a:latin typeface="+mn-ea"/>
            </a:endParaRPr>
          </a:p>
        </p:txBody>
      </p:sp>
    </p:spTree>
    <p:extLst>
      <p:ext uri="{BB962C8B-B14F-4D97-AF65-F5344CB8AC3E}">
        <p14:creationId xmlns:p14="http://schemas.microsoft.com/office/powerpoint/2010/main" val="262812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61364-599D-4897-9B2F-71FC79C57A72}"/>
              </a:ext>
            </a:extLst>
          </p:cNvPr>
          <p:cNvSpPr>
            <a:spLocks noGrp="1"/>
          </p:cNvSpPr>
          <p:nvPr>
            <p:ph type="title"/>
          </p:nvPr>
        </p:nvSpPr>
        <p:spPr/>
        <p:txBody>
          <a:bodyPr/>
          <a:lstStyle/>
          <a:p>
            <a:r>
              <a:rPr kumimoji="1" lang="en-US" altLang="ja-JP" dirty="0"/>
              <a:t>O-GEHL </a:t>
            </a:r>
            <a:r>
              <a:rPr kumimoji="1" lang="ja-JP" altLang="en-US" dirty="0"/>
              <a:t>予測器</a:t>
            </a:r>
            <a:br>
              <a:rPr kumimoji="1" lang="en-US" altLang="ja-JP" dirty="0"/>
            </a:br>
            <a:r>
              <a:rPr lang="en-US" altLang="ja-JP" sz="2000" i="1" dirty="0"/>
              <a:t>A. Seznec. Analysis of the O-GEHL branch predictor, ISCA 2005</a:t>
            </a:r>
            <a:endParaRPr kumimoji="1" lang="ja-JP" altLang="en-US" dirty="0"/>
          </a:p>
        </p:txBody>
      </p:sp>
      <p:sp>
        <p:nvSpPr>
          <p:cNvPr id="3" name="テキスト プレースホルダー 2">
            <a:extLst>
              <a:ext uri="{FF2B5EF4-FFF2-40B4-BE49-F238E27FC236}">
                <a16:creationId xmlns:a16="http://schemas.microsoft.com/office/drawing/2014/main" id="{23951A5C-4AED-41C9-BBF1-8E30E1C33F3D}"/>
              </a:ext>
            </a:extLst>
          </p:cNvPr>
          <p:cNvSpPr>
            <a:spLocks noGrp="1"/>
          </p:cNvSpPr>
          <p:nvPr>
            <p:ph type="body" sz="quarter" idx="10"/>
          </p:nvPr>
        </p:nvSpPr>
        <p:spPr>
          <a:xfrm>
            <a:off x="611956" y="1358977"/>
            <a:ext cx="8280092" cy="3780042"/>
          </a:xfrm>
        </p:spPr>
        <p:txBody>
          <a:bodyPr/>
          <a:lstStyle/>
          <a:p>
            <a:r>
              <a:rPr lang="en-US" altLang="ja-JP" dirty="0"/>
              <a:t>GEHL</a:t>
            </a:r>
            <a:r>
              <a:rPr lang="ja-JP" altLang="en-US" dirty="0"/>
              <a:t>：</a:t>
            </a:r>
            <a:r>
              <a:rPr lang="en-US" altLang="ja-JP" dirty="0" err="1"/>
              <a:t>GEometric</a:t>
            </a:r>
            <a:r>
              <a:rPr lang="en-US" altLang="ja-JP" dirty="0"/>
              <a:t> History Length </a:t>
            </a:r>
          </a:p>
          <a:p>
            <a:pPr lvl="1"/>
            <a:r>
              <a:rPr kumimoji="1" lang="ja-JP" altLang="en-US" dirty="0"/>
              <a:t>幾何級数的に変化させた </a:t>
            </a:r>
            <a:r>
              <a:rPr lang="en-US" altLang="ja-JP" dirty="0"/>
              <a:t>HL </a:t>
            </a:r>
            <a:r>
              <a:rPr lang="ja-JP" altLang="en-US" dirty="0"/>
              <a:t>を使用</a:t>
            </a:r>
            <a:endParaRPr lang="en-US" altLang="ja-JP" dirty="0"/>
          </a:p>
          <a:p>
            <a:r>
              <a:rPr lang="ja-JP" altLang="en-US" dirty="0"/>
              <a:t>ハッシュ・パーセプトロンからの改良点</a:t>
            </a:r>
            <a:endParaRPr lang="en-US" altLang="ja-JP" dirty="0"/>
          </a:p>
          <a:p>
            <a:pPr marL="817200" lvl="1" indent="-457200">
              <a:buFont typeface="+mj-lt"/>
              <a:buAutoNum type="arabicPeriod"/>
            </a:pPr>
            <a:r>
              <a:rPr lang="ja-JP" altLang="en-US" dirty="0"/>
              <a:t>学習の閾値の動的な調整</a:t>
            </a:r>
            <a:endParaRPr lang="en-US" altLang="ja-JP" dirty="0"/>
          </a:p>
          <a:p>
            <a:pPr lvl="2"/>
            <a:r>
              <a:rPr lang="ja-JP" altLang="en-US" dirty="0"/>
              <a:t>重みの更新は予測ミス時 </a:t>
            </a:r>
            <a:r>
              <a:rPr lang="en-US" altLang="ja-JP" dirty="0"/>
              <a:t>or Σ </a:t>
            </a:r>
            <a:r>
              <a:rPr lang="ja-JP" altLang="en-US" dirty="0"/>
              <a:t>が閾値より低い場合に行われる</a:t>
            </a:r>
            <a:endParaRPr lang="en-US" altLang="ja-JP" dirty="0"/>
          </a:p>
          <a:p>
            <a:pPr lvl="2"/>
            <a:r>
              <a:rPr lang="ja-JP" altLang="en-US" dirty="0"/>
              <a:t>この閾値を動的に調整</a:t>
            </a:r>
            <a:endParaRPr lang="en-US" altLang="ja-JP" dirty="0"/>
          </a:p>
          <a:p>
            <a:pPr marL="817200" lvl="1" indent="-457200">
              <a:buFont typeface="+mj-lt"/>
              <a:buAutoNum type="arabicPeriod"/>
            </a:pPr>
            <a:r>
              <a:rPr lang="ja-JP" altLang="en-US" dirty="0"/>
              <a:t>履歴長の動的な調整</a:t>
            </a:r>
            <a:endParaRPr lang="en-US" altLang="ja-JP" dirty="0"/>
          </a:p>
          <a:p>
            <a:pPr lvl="2"/>
            <a:r>
              <a:rPr lang="ja-JP" altLang="en-US" dirty="0"/>
              <a:t>２種類の履歴長の</a:t>
            </a:r>
            <a:br>
              <a:rPr lang="en-US" altLang="ja-JP" dirty="0"/>
            </a:br>
            <a:r>
              <a:rPr lang="ja-JP" altLang="en-US" dirty="0"/>
              <a:t>構成を取れる</a:t>
            </a:r>
            <a:endParaRPr lang="en-US" altLang="ja-JP" dirty="0"/>
          </a:p>
        </p:txBody>
      </p:sp>
      <p:pic>
        <p:nvPicPr>
          <p:cNvPr id="5" name="図 4">
            <a:extLst>
              <a:ext uri="{FF2B5EF4-FFF2-40B4-BE49-F238E27FC236}">
                <a16:creationId xmlns:a16="http://schemas.microsoft.com/office/drawing/2014/main" id="{06A60C65-967E-4B04-A93E-22A7D1DC228D}"/>
              </a:ext>
            </a:extLst>
          </p:cNvPr>
          <p:cNvPicPr>
            <a:picLocks noChangeAspect="1"/>
          </p:cNvPicPr>
          <p:nvPr/>
        </p:nvPicPr>
        <p:blipFill>
          <a:blip r:embed="rId2"/>
          <a:stretch>
            <a:fillRect/>
          </a:stretch>
        </p:blipFill>
        <p:spPr>
          <a:xfrm>
            <a:off x="4752002" y="3959677"/>
            <a:ext cx="4072777" cy="2247460"/>
          </a:xfrm>
          <a:prstGeom prst="rect">
            <a:avLst/>
          </a:prstGeom>
        </p:spPr>
      </p:pic>
    </p:spTree>
    <p:extLst>
      <p:ext uri="{BB962C8B-B14F-4D97-AF65-F5344CB8AC3E}">
        <p14:creationId xmlns:p14="http://schemas.microsoft.com/office/powerpoint/2010/main" val="2196066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768FB6-8DEE-43D2-91ED-1464272AAB6D}"/>
              </a:ext>
            </a:extLst>
          </p:cNvPr>
          <p:cNvSpPr>
            <a:spLocks noGrp="1"/>
          </p:cNvSpPr>
          <p:nvPr>
            <p:ph type="title"/>
          </p:nvPr>
        </p:nvSpPr>
        <p:spPr/>
        <p:txBody>
          <a:bodyPr/>
          <a:lstStyle/>
          <a:p>
            <a:r>
              <a:rPr kumimoji="1" lang="ja-JP" altLang="en-US" dirty="0"/>
              <a:t>ハッシュパーセプトロンの性能</a:t>
            </a:r>
          </a:p>
        </p:txBody>
      </p:sp>
      <p:sp>
        <p:nvSpPr>
          <p:cNvPr id="3" name="テキスト プレースホルダー 2">
            <a:extLst>
              <a:ext uri="{FF2B5EF4-FFF2-40B4-BE49-F238E27FC236}">
                <a16:creationId xmlns:a16="http://schemas.microsoft.com/office/drawing/2014/main" id="{8D92D038-0DAF-403A-9722-879B179281CB}"/>
              </a:ext>
            </a:extLst>
          </p:cNvPr>
          <p:cNvSpPr>
            <a:spLocks noGrp="1"/>
          </p:cNvSpPr>
          <p:nvPr>
            <p:ph type="body" sz="quarter" idx="10"/>
          </p:nvPr>
        </p:nvSpPr>
        <p:spPr>
          <a:xfrm>
            <a:off x="611956" y="998973"/>
            <a:ext cx="8280092" cy="3060033"/>
          </a:xfrm>
        </p:spPr>
        <p:txBody>
          <a:bodyPr/>
          <a:lstStyle/>
          <a:p>
            <a:r>
              <a:rPr kumimoji="1" lang="en-US" altLang="ja-JP" dirty="0"/>
              <a:t>Hash perceptron 8KB: MPKI 5.391</a:t>
            </a:r>
            <a:r>
              <a:rPr kumimoji="1" lang="ja-JP" altLang="en-US" dirty="0"/>
              <a:t>（未チューニング）</a:t>
            </a:r>
            <a:endParaRPr kumimoji="1" lang="en-US" altLang="ja-JP" dirty="0"/>
          </a:p>
          <a:p>
            <a:pPr lvl="1"/>
            <a:r>
              <a:rPr lang="en-US" altLang="ja-JP" dirty="0">
                <a:hlinkClick r:id="rId2"/>
              </a:rPr>
              <a:t>https://github.com/ChampSim/ChampSim/blob/master/branch/hashed_perceptron.bpred</a:t>
            </a:r>
            <a:endParaRPr lang="en-US" altLang="ja-JP" dirty="0"/>
          </a:p>
          <a:p>
            <a:pPr lvl="1"/>
            <a:r>
              <a:rPr kumimoji="1" lang="ja-JP" altLang="en-US" dirty="0"/>
              <a:t>この簡単な実装で小細工もりもり</a:t>
            </a:r>
            <a:r>
              <a:rPr kumimoji="1" lang="en-US" altLang="ja-JP" dirty="0"/>
              <a:t>+</a:t>
            </a:r>
            <a:r>
              <a:rPr kumimoji="1" lang="ja-JP" altLang="en-US" dirty="0"/>
              <a:t>チューンされた </a:t>
            </a:r>
            <a:r>
              <a:rPr kumimoji="1" lang="en-US" altLang="ja-JP" dirty="0"/>
              <a:t>Piecewise Linear (PWL) </a:t>
            </a:r>
            <a:r>
              <a:rPr kumimoji="1" lang="ja-JP" altLang="en-US" dirty="0"/>
              <a:t>にも迫る</a:t>
            </a:r>
            <a:endParaRPr kumimoji="1" lang="en-US" altLang="ja-JP" dirty="0"/>
          </a:p>
          <a:p>
            <a:pPr lvl="1"/>
            <a:r>
              <a:rPr lang="ja-JP" altLang="en-US" dirty="0"/>
              <a:t>ここから重みを </a:t>
            </a:r>
            <a:r>
              <a:rPr lang="en-US" altLang="ja-JP" dirty="0"/>
              <a:t>8 bit </a:t>
            </a:r>
            <a:r>
              <a:rPr lang="ja-JP" altLang="en-US" dirty="0"/>
              <a:t>→ </a:t>
            </a:r>
            <a:r>
              <a:rPr kumimoji="1" lang="en-US" altLang="ja-JP" dirty="0"/>
              <a:t>4bit </a:t>
            </a:r>
            <a:r>
              <a:rPr kumimoji="1" lang="ja-JP" altLang="en-US" dirty="0"/>
              <a:t>にするだけで大分よくなるはず</a:t>
            </a:r>
            <a:endParaRPr kumimoji="1" lang="en-US" altLang="ja-JP" dirty="0"/>
          </a:p>
          <a:p>
            <a:r>
              <a:rPr kumimoji="1" lang="en-US" altLang="ja-JP" dirty="0"/>
              <a:t>O-GEHL </a:t>
            </a:r>
            <a:r>
              <a:rPr kumimoji="1" lang="ja-JP" altLang="en-US" dirty="0"/>
              <a:t>はもう一回りよい</a:t>
            </a:r>
            <a:endParaRPr kumimoji="1" lang="en-US" altLang="ja-JP" dirty="0"/>
          </a:p>
        </p:txBody>
      </p:sp>
      <p:pic>
        <p:nvPicPr>
          <p:cNvPr id="4" name="図 3">
            <a:extLst>
              <a:ext uri="{FF2B5EF4-FFF2-40B4-BE49-F238E27FC236}">
                <a16:creationId xmlns:a16="http://schemas.microsoft.com/office/drawing/2014/main" id="{E8C2BA90-E0BB-43BE-87C1-EB04C5F93086}"/>
              </a:ext>
            </a:extLst>
          </p:cNvPr>
          <p:cNvPicPr>
            <a:picLocks noChangeAspect="1"/>
          </p:cNvPicPr>
          <p:nvPr/>
        </p:nvPicPr>
        <p:blipFill>
          <a:blip r:embed="rId3"/>
          <a:stretch>
            <a:fillRect/>
          </a:stretch>
        </p:blipFill>
        <p:spPr>
          <a:xfrm>
            <a:off x="2051972" y="3948852"/>
            <a:ext cx="5075757" cy="2822028"/>
          </a:xfrm>
          <a:prstGeom prst="rect">
            <a:avLst/>
          </a:prstGeom>
        </p:spPr>
      </p:pic>
    </p:spTree>
    <p:extLst>
      <p:ext uri="{BB962C8B-B14F-4D97-AF65-F5344CB8AC3E}">
        <p14:creationId xmlns:p14="http://schemas.microsoft.com/office/powerpoint/2010/main" val="3510622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F036-0CFF-41D7-9978-D3E95CF1D90A}"/>
              </a:ext>
            </a:extLst>
          </p:cNvPr>
          <p:cNvSpPr>
            <a:spLocks noGrp="1"/>
          </p:cNvSpPr>
          <p:nvPr>
            <p:ph type="title"/>
          </p:nvPr>
        </p:nvSpPr>
        <p:spPr/>
        <p:txBody>
          <a:bodyPr/>
          <a:lstStyle/>
          <a:p>
            <a:r>
              <a:rPr kumimoji="1" lang="en-US" altLang="ja-JP" sz="2400" dirty="0"/>
              <a:t>AMD Zen </a:t>
            </a:r>
            <a:r>
              <a:rPr kumimoji="1" lang="ja-JP" altLang="en-US" sz="2400" dirty="0"/>
              <a:t>ではハッシュ・パーセプトロンを使っている</a:t>
            </a:r>
          </a:p>
        </p:txBody>
      </p:sp>
      <p:sp>
        <p:nvSpPr>
          <p:cNvPr id="3" name="テキスト プレースホルダー 2">
            <a:extLst>
              <a:ext uri="{FF2B5EF4-FFF2-40B4-BE49-F238E27FC236}">
                <a16:creationId xmlns:a16="http://schemas.microsoft.com/office/drawing/2014/main" id="{DA236509-5739-46CD-9D4E-440FEE8D06BD}"/>
              </a:ext>
            </a:extLst>
          </p:cNvPr>
          <p:cNvSpPr>
            <a:spLocks noGrp="1"/>
          </p:cNvSpPr>
          <p:nvPr>
            <p:ph type="body" sz="quarter" idx="10"/>
          </p:nvPr>
        </p:nvSpPr>
        <p:spPr>
          <a:xfrm>
            <a:off x="611956" y="6399033"/>
            <a:ext cx="8280092" cy="269696"/>
          </a:xfrm>
        </p:spPr>
        <p:txBody>
          <a:bodyPr/>
          <a:lstStyle/>
          <a:p>
            <a:r>
              <a:rPr kumimoji="1" lang="en-US" altLang="ja-JP" dirty="0" err="1"/>
              <a:t>HotChips</a:t>
            </a:r>
            <a:r>
              <a:rPr kumimoji="1" lang="en-US" altLang="ja-JP" dirty="0"/>
              <a:t> 2016 </a:t>
            </a:r>
            <a:r>
              <a:rPr kumimoji="1" lang="ja-JP" altLang="en-US" dirty="0"/>
              <a:t>の発表より</a:t>
            </a:r>
          </a:p>
        </p:txBody>
      </p:sp>
      <p:pic>
        <p:nvPicPr>
          <p:cNvPr id="1026" name="Picture 2">
            <a:extLst>
              <a:ext uri="{FF2B5EF4-FFF2-40B4-BE49-F238E27FC236}">
                <a16:creationId xmlns:a16="http://schemas.microsoft.com/office/drawing/2014/main" id="{9A64C54A-6011-4C15-AD1B-21A9596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4" y="1448978"/>
            <a:ext cx="8352042" cy="4698024"/>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6B152878-60DE-4F10-8E61-E6044EBCFCAB}"/>
              </a:ext>
            </a:extLst>
          </p:cNvPr>
          <p:cNvSpPr/>
          <p:nvPr/>
        </p:nvSpPr>
        <p:spPr bwMode="auto">
          <a:xfrm>
            <a:off x="2771981" y="3429000"/>
            <a:ext cx="1620018" cy="630007"/>
          </a:xfrm>
          <a:prstGeom prst="ellipse">
            <a:avLst/>
          </a:prstGeom>
          <a:noFill/>
          <a:ln w="57150">
            <a:solidFill>
              <a:srgbClr val="FF0000"/>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23692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C9AC0C0-15E2-425E-8CCD-ABFE00897FE4}"/>
              </a:ext>
            </a:extLst>
          </p:cNvPr>
          <p:cNvPicPr>
            <a:picLocks noChangeAspect="1"/>
          </p:cNvPicPr>
          <p:nvPr/>
        </p:nvPicPr>
        <p:blipFill>
          <a:blip r:embed="rId2"/>
          <a:stretch>
            <a:fillRect/>
          </a:stretch>
        </p:blipFill>
        <p:spPr>
          <a:xfrm>
            <a:off x="2769824" y="3609001"/>
            <a:ext cx="4214289" cy="3179751"/>
          </a:xfrm>
          <a:prstGeom prst="rect">
            <a:avLst/>
          </a:prstGeom>
        </p:spPr>
      </p:pic>
      <p:sp>
        <p:nvSpPr>
          <p:cNvPr id="2" name="タイトル 1">
            <a:extLst>
              <a:ext uri="{FF2B5EF4-FFF2-40B4-BE49-F238E27FC236}">
                <a16:creationId xmlns:a16="http://schemas.microsoft.com/office/drawing/2014/main" id="{9A4CFACA-F432-4118-A313-D9E782DD5D52}"/>
              </a:ext>
            </a:extLst>
          </p:cNvPr>
          <p:cNvSpPr>
            <a:spLocks noGrp="1"/>
          </p:cNvSpPr>
          <p:nvPr>
            <p:ph type="title"/>
          </p:nvPr>
        </p:nvSpPr>
        <p:spPr/>
        <p:txBody>
          <a:bodyPr/>
          <a:lstStyle/>
          <a:p>
            <a:r>
              <a:rPr kumimoji="1" lang="en-US" altLang="ja-JP" dirty="0"/>
              <a:t>AMD </a:t>
            </a:r>
            <a:r>
              <a:rPr kumimoji="1" lang="ja-JP" altLang="en-US" dirty="0"/>
              <a:t>の特許の実施例より</a:t>
            </a:r>
          </a:p>
        </p:txBody>
      </p:sp>
      <p:sp>
        <p:nvSpPr>
          <p:cNvPr id="3" name="テキスト プレースホルダー 2">
            <a:extLst>
              <a:ext uri="{FF2B5EF4-FFF2-40B4-BE49-F238E27FC236}">
                <a16:creationId xmlns:a16="http://schemas.microsoft.com/office/drawing/2014/main" id="{94CA4DB7-90E8-4CA0-BB43-869B4D286CBA}"/>
              </a:ext>
            </a:extLst>
          </p:cNvPr>
          <p:cNvSpPr>
            <a:spLocks noGrp="1"/>
          </p:cNvSpPr>
          <p:nvPr>
            <p:ph type="body" sz="quarter" idx="10"/>
          </p:nvPr>
        </p:nvSpPr>
        <p:spPr>
          <a:xfrm>
            <a:off x="341953" y="1088975"/>
            <a:ext cx="8550095" cy="2340026"/>
          </a:xfrm>
        </p:spPr>
        <p:txBody>
          <a:bodyPr/>
          <a:lstStyle/>
          <a:p>
            <a:r>
              <a:rPr lang="en-US" altLang="ja-JP" b="0" i="0" dirty="0">
                <a:effectLst/>
                <a:latin typeface="Roboto" panose="02000000000000000000" pitchFamily="2" charset="0"/>
              </a:rPr>
              <a:t>JP6523274B2</a:t>
            </a:r>
            <a:r>
              <a:rPr lang="ja-JP" altLang="en-US" b="0" i="0" dirty="0">
                <a:effectLst/>
                <a:latin typeface="Roboto" panose="02000000000000000000" pitchFamily="2" charset="0"/>
              </a:rPr>
              <a:t>：</a:t>
            </a:r>
            <a:br>
              <a:rPr lang="en-US" altLang="ja-JP" b="0" i="0" dirty="0">
                <a:effectLst/>
                <a:latin typeface="Roboto" panose="02000000000000000000" pitchFamily="2" charset="0"/>
              </a:rPr>
            </a:br>
            <a:r>
              <a:rPr lang="ja-JP" altLang="en-US" b="0" i="0" dirty="0">
                <a:solidFill>
                  <a:srgbClr val="333333"/>
                </a:solidFill>
                <a:effectLst/>
                <a:latin typeface="Roboto" panose="02000000000000000000" pitchFamily="2" charset="0"/>
              </a:rPr>
              <a:t>分岐予測ユニット及びレベル１命令キャッシュにおける帯域幅の増加</a:t>
            </a:r>
            <a:endParaRPr lang="en-US" altLang="ja-JP" b="0" i="0" dirty="0">
              <a:solidFill>
                <a:srgbClr val="333333"/>
              </a:solidFill>
              <a:effectLst/>
              <a:latin typeface="Roboto" panose="02000000000000000000" pitchFamily="2" charset="0"/>
            </a:endParaRPr>
          </a:p>
          <a:p>
            <a:pPr lvl="1"/>
            <a:r>
              <a:rPr kumimoji="1" lang="en-US" altLang="ja-JP" dirty="0">
                <a:hlinkClick r:id="rId3"/>
              </a:rPr>
              <a:t>https://patents.google.com/patent/JP6523274B2/ja</a:t>
            </a:r>
            <a:endParaRPr kumimoji="1" lang="en-US" altLang="ja-JP" dirty="0"/>
          </a:p>
          <a:p>
            <a:pPr lvl="1"/>
            <a:r>
              <a:rPr kumimoji="1" lang="ja-JP" altLang="en-US" dirty="0"/>
              <a:t>この特許自体は，フロントエンドの </a:t>
            </a:r>
            <a:r>
              <a:rPr kumimoji="1" lang="en-US" altLang="ja-JP" dirty="0"/>
              <a:t>BTB </a:t>
            </a:r>
            <a:r>
              <a:rPr kumimoji="1" lang="ja-JP" altLang="en-US" dirty="0"/>
              <a:t>アクセスに関するもの</a:t>
            </a:r>
            <a:endParaRPr kumimoji="1" lang="en-US" altLang="ja-JP" dirty="0"/>
          </a:p>
          <a:p>
            <a:r>
              <a:rPr kumimoji="1" lang="ja-JP" altLang="en-US" dirty="0"/>
              <a:t>実施例では複数のハッシュ・パーセプトロンを使っている</a:t>
            </a:r>
            <a:endParaRPr kumimoji="1" lang="en-US" altLang="ja-JP" dirty="0"/>
          </a:p>
          <a:p>
            <a:pPr lvl="1"/>
            <a:r>
              <a:rPr kumimoji="1" lang="ja-JP" altLang="en-US" dirty="0"/>
              <a:t>高速な </a:t>
            </a:r>
            <a:r>
              <a:rPr kumimoji="1" lang="en-US" altLang="ja-JP" dirty="0"/>
              <a:t>LV1 </a:t>
            </a:r>
            <a:r>
              <a:rPr kumimoji="1" lang="ja-JP" altLang="en-US" dirty="0"/>
              <a:t>予測器と，低速な </a:t>
            </a:r>
            <a:r>
              <a:rPr kumimoji="1" lang="en-US" altLang="ja-JP" dirty="0"/>
              <a:t>LV2 </a:t>
            </a:r>
            <a:r>
              <a:rPr kumimoji="1" lang="ja-JP" altLang="en-US" dirty="0"/>
              <a:t>がある想定</a:t>
            </a:r>
          </a:p>
        </p:txBody>
      </p:sp>
    </p:spTree>
    <p:extLst>
      <p:ext uri="{BB962C8B-B14F-4D97-AF65-F5344CB8AC3E}">
        <p14:creationId xmlns:p14="http://schemas.microsoft.com/office/powerpoint/2010/main" val="118736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solidFill>
                  <a:schemeClr val="accent5"/>
                </a:solidFill>
              </a:rPr>
              <a:t>TAGE </a:t>
            </a:r>
            <a:r>
              <a:rPr lang="ja-JP" altLang="en-US" dirty="0">
                <a:solidFill>
                  <a:schemeClr val="accent5"/>
                </a:solidFill>
              </a:rPr>
              <a:t>予測器</a:t>
            </a:r>
            <a:endParaRPr lang="en-US" altLang="ja-JP" dirty="0">
              <a:solidFill>
                <a:schemeClr val="accent5"/>
              </a:solidFill>
            </a:endParaRPr>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4104149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F8DAEA-F765-47A8-ADB1-2EA8618AFAC0}"/>
              </a:ext>
            </a:extLst>
          </p:cNvPr>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a:extLst>
              <a:ext uri="{FF2B5EF4-FFF2-40B4-BE49-F238E27FC236}">
                <a16:creationId xmlns:a16="http://schemas.microsoft.com/office/drawing/2014/main" id="{09F34744-6363-429E-8D8E-92A899B050CB}"/>
              </a:ext>
            </a:extLst>
          </p:cNvPr>
          <p:cNvSpPr>
            <a:spLocks noGrp="1"/>
          </p:cNvSpPr>
          <p:nvPr>
            <p:ph type="body" sz="quarter" idx="10"/>
          </p:nvPr>
        </p:nvSpPr>
        <p:spPr/>
        <p:txBody>
          <a:bodyPr/>
          <a:lstStyle/>
          <a:p>
            <a:r>
              <a:rPr lang="ja-JP" altLang="en-US" dirty="0"/>
              <a:t>ひとくちに </a:t>
            </a:r>
            <a:r>
              <a:rPr lang="en-US" altLang="ja-JP" dirty="0"/>
              <a:t>TAGE</a:t>
            </a:r>
            <a:r>
              <a:rPr lang="ja-JP" altLang="en-US" dirty="0"/>
              <a:t> と言っても色々ある</a:t>
            </a:r>
            <a:endParaRPr lang="en-US" altLang="ja-JP" dirty="0"/>
          </a:p>
          <a:p>
            <a:r>
              <a:rPr lang="ja-JP" altLang="en-US" dirty="0"/>
              <a:t>以降の内容</a:t>
            </a:r>
            <a:endParaRPr lang="en-US" altLang="ja-JP" dirty="0"/>
          </a:p>
          <a:p>
            <a:pPr marL="817200" lvl="1" indent="-457200">
              <a:buFont typeface="+mj-lt"/>
              <a:buAutoNum type="arabicPeriod"/>
            </a:pPr>
            <a:r>
              <a:rPr lang="en-US" altLang="ja-JP" dirty="0"/>
              <a:t>TAGE </a:t>
            </a:r>
            <a:r>
              <a:rPr lang="ja-JP" altLang="en-US" dirty="0"/>
              <a:t>予測器の基本</a:t>
            </a:r>
            <a:endParaRPr lang="en-US" altLang="ja-JP" dirty="0"/>
          </a:p>
          <a:p>
            <a:pPr marL="817200" lvl="1" indent="-457200">
              <a:buFont typeface="+mj-lt"/>
              <a:buAutoNum type="arabicPeriod"/>
            </a:pPr>
            <a:r>
              <a:rPr lang="en-US" altLang="ja-JP" dirty="0"/>
              <a:t>TAGE </a:t>
            </a:r>
            <a:r>
              <a:rPr lang="ja-JP" altLang="en-US" dirty="0"/>
              <a:t>予測器の改良</a:t>
            </a:r>
            <a:endParaRPr lang="en-US" altLang="ja-JP" dirty="0"/>
          </a:p>
          <a:p>
            <a:pPr marL="1177200" lvl="2" indent="-457200">
              <a:buFont typeface="+mj-lt"/>
              <a:buAutoNum type="arabicPeriod"/>
            </a:pPr>
            <a:r>
              <a:rPr lang="ja-JP" altLang="en-US" dirty="0"/>
              <a:t>バンク・インタリービング</a:t>
            </a:r>
            <a:endParaRPr lang="en-US" altLang="ja-JP" dirty="0"/>
          </a:p>
          <a:p>
            <a:pPr marL="1177200" lvl="2" indent="-457200">
              <a:buFont typeface="+mj-lt"/>
              <a:buAutoNum type="arabicPeriod"/>
            </a:pPr>
            <a:r>
              <a:rPr lang="ja-JP" altLang="en-US" dirty="0"/>
              <a:t>統計的補正</a:t>
            </a:r>
            <a:endParaRPr lang="en-US" altLang="ja-JP" dirty="0"/>
          </a:p>
          <a:p>
            <a:pPr marL="1177200" lvl="2" indent="-457200">
              <a:buFont typeface="+mj-lt"/>
              <a:buAutoNum type="arabicPeriod"/>
            </a:pPr>
            <a:r>
              <a:rPr lang="ja-JP" altLang="en-US" dirty="0"/>
              <a:t>メタ予測</a:t>
            </a:r>
            <a:endParaRPr kumimoji="1" lang="ja-JP" altLang="en-US" dirty="0"/>
          </a:p>
        </p:txBody>
      </p:sp>
    </p:spTree>
    <p:extLst>
      <p:ext uri="{BB962C8B-B14F-4D97-AF65-F5344CB8AC3E}">
        <p14:creationId xmlns:p14="http://schemas.microsoft.com/office/powerpoint/2010/main" val="1685041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p:cNvSpPr>
            <a:spLocks noGrp="1"/>
          </p:cNvSpPr>
          <p:nvPr>
            <p:ph type="body" sz="quarter" idx="10"/>
          </p:nvPr>
        </p:nvSpPr>
        <p:spPr>
          <a:xfrm>
            <a:off x="431954" y="1178975"/>
            <a:ext cx="8460094" cy="5219751"/>
          </a:xfrm>
        </p:spPr>
        <p:txBody>
          <a:bodyPr/>
          <a:lstStyle/>
          <a:p>
            <a:r>
              <a:rPr lang="en-US" altLang="ja-JP" dirty="0"/>
              <a:t>TAGE </a:t>
            </a:r>
            <a:r>
              <a:rPr lang="ja-JP" altLang="en-US" dirty="0"/>
              <a:t>予測器</a:t>
            </a:r>
            <a:endParaRPr lang="en-US" altLang="ja-JP" dirty="0"/>
          </a:p>
          <a:p>
            <a:pPr lvl="1"/>
            <a:r>
              <a:rPr kumimoji="1" lang="ja-JP" altLang="en-US" dirty="0"/>
              <a:t>現在最も予測精度が高いと言われている予測器</a:t>
            </a:r>
            <a:endParaRPr lang="en-US" altLang="ja-JP" dirty="0"/>
          </a:p>
          <a:p>
            <a:pPr lvl="1"/>
            <a:r>
              <a:rPr lang="en-US" altLang="ja-JP" sz="1600" i="1" dirty="0"/>
              <a:t>A. Seznec and P. Michaud. A case for (partially)-tagged geometric history length predictors, Journal of Instruction Level Parallelism (http://www.jilp.org/vol8), 2006</a:t>
            </a:r>
          </a:p>
          <a:p>
            <a:r>
              <a:rPr kumimoji="1" lang="ja-JP" altLang="en-US" dirty="0"/>
              <a:t>実機への搭載</a:t>
            </a:r>
            <a:endParaRPr kumimoji="1" lang="en-US" altLang="ja-JP" dirty="0"/>
          </a:p>
          <a:p>
            <a:pPr lvl="1"/>
            <a:r>
              <a:rPr kumimoji="1" lang="en-US" altLang="ja-JP" dirty="0"/>
              <a:t>AMD Zen2 </a:t>
            </a:r>
            <a:r>
              <a:rPr kumimoji="1" lang="ja-JP" altLang="en-US" dirty="0"/>
              <a:t>に搭載</a:t>
            </a:r>
            <a:endParaRPr kumimoji="1" lang="en-US" altLang="ja-JP" dirty="0"/>
          </a:p>
          <a:p>
            <a:pPr lvl="1"/>
            <a:r>
              <a:rPr lang="en-US" altLang="ja-JP" dirty="0"/>
              <a:t>Intel</a:t>
            </a:r>
            <a:r>
              <a:rPr kumimoji="1" lang="ja-JP" altLang="en-US" dirty="0"/>
              <a:t> </a:t>
            </a:r>
            <a:r>
              <a:rPr kumimoji="1" lang="en-US" altLang="ja-JP" dirty="0"/>
              <a:t>Haswell </a:t>
            </a:r>
            <a:r>
              <a:rPr kumimoji="1" lang="ja-JP" altLang="en-US" dirty="0"/>
              <a:t>は </a:t>
            </a:r>
            <a:r>
              <a:rPr kumimoji="1" lang="en-US" altLang="ja-JP" dirty="0"/>
              <a:t>TAGE (8KB)+ITTAGE(13KB) </a:t>
            </a:r>
            <a:r>
              <a:rPr kumimoji="1" lang="ja-JP" altLang="en-US" dirty="0"/>
              <a:t>に近い精度を達成しており，搭載されているのではと言われている</a:t>
            </a:r>
            <a:endParaRPr kumimoji="1" lang="en-US" altLang="ja-JP" dirty="0"/>
          </a:p>
          <a:p>
            <a:pPr lvl="2"/>
            <a:r>
              <a:rPr lang="en-US" altLang="ja-JP" sz="1600" dirty="0"/>
              <a:t>E. </a:t>
            </a:r>
            <a:r>
              <a:rPr lang="en-US" altLang="ja-JP" sz="1600" dirty="0" err="1"/>
              <a:t>Rohou</a:t>
            </a:r>
            <a:r>
              <a:rPr lang="en-US" altLang="ja-JP" sz="1600" dirty="0"/>
              <a:t> et al, Branch prediction and the performance of interpreters — Don't trust folklore, CGO 2015</a:t>
            </a:r>
          </a:p>
          <a:p>
            <a:r>
              <a:rPr kumimoji="1" lang="ja-JP" altLang="en-US" dirty="0"/>
              <a:t>構造</a:t>
            </a:r>
            <a:endParaRPr kumimoji="1" lang="en-US" altLang="ja-JP" dirty="0"/>
          </a:p>
          <a:p>
            <a:pPr lvl="1"/>
            <a:r>
              <a:rPr lang="ja-JP" altLang="en-US" sz="2000" dirty="0"/>
              <a:t>異なる履歴長を持つ複数のテーブルからなる</a:t>
            </a:r>
            <a:endParaRPr lang="en-US" altLang="ja-JP" dirty="0"/>
          </a:p>
          <a:p>
            <a:pPr lvl="1"/>
            <a:r>
              <a:rPr lang="ja-JP" altLang="en-US" dirty="0"/>
              <a:t>各テーブルはタグを持っており，ヒット・ミスが判定可能</a:t>
            </a:r>
            <a:endParaRPr lang="en-US" altLang="ja-JP" dirty="0"/>
          </a:p>
        </p:txBody>
      </p:sp>
    </p:spTree>
    <p:extLst>
      <p:ext uri="{BB962C8B-B14F-4D97-AF65-F5344CB8AC3E}">
        <p14:creationId xmlns:p14="http://schemas.microsoft.com/office/powerpoint/2010/main" val="242673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D4E83C-5E1C-4755-9CC4-ED0423359990}"/>
              </a:ext>
            </a:extLst>
          </p:cNvPr>
          <p:cNvSpPr>
            <a:spLocks noGrp="1"/>
          </p:cNvSpPr>
          <p:nvPr>
            <p:ph type="title"/>
          </p:nvPr>
        </p:nvSpPr>
        <p:spPr/>
        <p:txBody>
          <a:bodyPr/>
          <a:lstStyle/>
          <a:p>
            <a:r>
              <a:rPr kumimoji="1" lang="ja-JP" altLang="en-US" dirty="0"/>
              <a:t>現代の分岐予測器の性能（</a:t>
            </a:r>
            <a:r>
              <a:rPr kumimoji="1" lang="en-US" altLang="ja-JP" dirty="0"/>
              <a:t>64 KB </a:t>
            </a:r>
            <a:r>
              <a:rPr kumimoji="1" lang="ja-JP" altLang="en-US" dirty="0"/>
              <a:t>使用の場合）</a:t>
            </a:r>
            <a:br>
              <a:rPr kumimoji="1" lang="en-US" altLang="ja-JP" dirty="0"/>
            </a:br>
            <a:r>
              <a:rPr lang="en-US" altLang="ja-JP" sz="1400" dirty="0"/>
              <a:t>PIERRE MICHAUD, An Alternative TAGE-like Conditional Branch Predictor, TACO 2018 </a:t>
            </a:r>
            <a:r>
              <a:rPr lang="ja-JP" altLang="en-US" sz="1400" dirty="0"/>
              <a:t>より</a:t>
            </a:r>
            <a:endParaRPr kumimoji="1" lang="ja-JP" altLang="en-US" sz="1400" dirty="0"/>
          </a:p>
        </p:txBody>
      </p:sp>
      <p:sp>
        <p:nvSpPr>
          <p:cNvPr id="3" name="テキスト プレースホルダー 2">
            <a:extLst>
              <a:ext uri="{FF2B5EF4-FFF2-40B4-BE49-F238E27FC236}">
                <a16:creationId xmlns:a16="http://schemas.microsoft.com/office/drawing/2014/main" id="{49DF6B2D-8ECC-43CE-A877-0998F682D456}"/>
              </a:ext>
            </a:extLst>
          </p:cNvPr>
          <p:cNvSpPr>
            <a:spLocks noGrp="1"/>
          </p:cNvSpPr>
          <p:nvPr>
            <p:ph type="body" sz="quarter" idx="10"/>
          </p:nvPr>
        </p:nvSpPr>
        <p:spPr>
          <a:xfrm>
            <a:off x="611956" y="1088974"/>
            <a:ext cx="8280092" cy="1170013"/>
          </a:xfrm>
        </p:spPr>
        <p:txBody>
          <a:bodyPr/>
          <a:lstStyle/>
          <a:p>
            <a:r>
              <a:rPr kumimoji="1" lang="en-US" altLang="ja-JP" dirty="0"/>
              <a:t>8KB </a:t>
            </a:r>
            <a:r>
              <a:rPr kumimoji="1" lang="ja-JP" altLang="en-US" dirty="0"/>
              <a:t>→ </a:t>
            </a:r>
            <a:r>
              <a:rPr kumimoji="1" lang="en-US" altLang="ja-JP" dirty="0"/>
              <a:t>64KB </a:t>
            </a:r>
            <a:r>
              <a:rPr kumimoji="1" lang="ja-JP" altLang="en-US" dirty="0"/>
              <a:t>で </a:t>
            </a:r>
            <a:r>
              <a:rPr kumimoji="1" lang="en-US" altLang="ja-JP" dirty="0"/>
              <a:t>MPKI </a:t>
            </a:r>
            <a:r>
              <a:rPr kumimoji="1" lang="ja-JP" altLang="en-US" dirty="0"/>
              <a:t>が </a:t>
            </a:r>
            <a:r>
              <a:rPr kumimoji="1" lang="en-US" altLang="ja-JP" dirty="0"/>
              <a:t>1 </a:t>
            </a:r>
            <a:r>
              <a:rPr kumimoji="1" lang="ja-JP" altLang="en-US" dirty="0"/>
              <a:t>減るぐらい</a:t>
            </a:r>
          </a:p>
        </p:txBody>
      </p:sp>
      <p:pic>
        <p:nvPicPr>
          <p:cNvPr id="8" name="図 7">
            <a:extLst>
              <a:ext uri="{FF2B5EF4-FFF2-40B4-BE49-F238E27FC236}">
                <a16:creationId xmlns:a16="http://schemas.microsoft.com/office/drawing/2014/main" id="{FB73A42B-B2B6-432E-B0A8-FE54D8D67DDE}"/>
              </a:ext>
            </a:extLst>
          </p:cNvPr>
          <p:cNvPicPr>
            <a:picLocks noChangeAspect="1"/>
          </p:cNvPicPr>
          <p:nvPr/>
        </p:nvPicPr>
        <p:blipFill>
          <a:blip r:embed="rId2"/>
          <a:stretch>
            <a:fillRect/>
          </a:stretch>
        </p:blipFill>
        <p:spPr>
          <a:xfrm>
            <a:off x="341953" y="2168986"/>
            <a:ext cx="7992038" cy="4171113"/>
          </a:xfrm>
          <a:prstGeom prst="rect">
            <a:avLst/>
          </a:prstGeom>
        </p:spPr>
      </p:pic>
    </p:spTree>
    <p:extLst>
      <p:ext uri="{BB962C8B-B14F-4D97-AF65-F5344CB8AC3E}">
        <p14:creationId xmlns:p14="http://schemas.microsoft.com/office/powerpoint/2010/main" val="411091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p>
        </p:txBody>
      </p:sp>
      <p:sp>
        <p:nvSpPr>
          <p:cNvPr id="3" name="テキスト プレースホルダー 2"/>
          <p:cNvSpPr>
            <a:spLocks noGrp="1"/>
          </p:cNvSpPr>
          <p:nvPr>
            <p:ph type="body" sz="quarter" idx="10"/>
          </p:nvPr>
        </p:nvSpPr>
        <p:spPr>
          <a:xfrm>
            <a:off x="611956" y="4329010"/>
            <a:ext cx="8010089" cy="1890021"/>
          </a:xfrm>
        </p:spPr>
        <p:txBody>
          <a:bodyPr/>
          <a:lstStyle/>
          <a:p>
            <a:r>
              <a:rPr kumimoji="1" lang="ja-JP" altLang="en-US" sz="2000" dirty="0">
                <a:latin typeface="+mn-ea"/>
                <a:ea typeface="+mn-ea"/>
              </a:rPr>
              <a:t>トーナメント式の構造：</a:t>
            </a:r>
            <a:endParaRPr kumimoji="1" lang="en-US" altLang="ja-JP" sz="2000" dirty="0">
              <a:latin typeface="+mn-ea"/>
              <a:ea typeface="+mn-ea"/>
            </a:endParaRPr>
          </a:p>
          <a:p>
            <a:pPr lvl="1"/>
            <a:r>
              <a:rPr kumimoji="1" lang="ja-JP" altLang="en-US" sz="2000" dirty="0">
                <a:latin typeface="+mn-ea"/>
                <a:ea typeface="+mn-ea"/>
              </a:rPr>
              <a:t>左端：　　単純な２ビット・カウンタ</a:t>
            </a:r>
            <a:endParaRPr kumimoji="1" lang="en-US" altLang="ja-JP" sz="2000" dirty="0">
              <a:latin typeface="+mn-ea"/>
              <a:ea typeface="+mn-ea"/>
            </a:endParaRPr>
          </a:p>
          <a:p>
            <a:pPr lvl="1"/>
            <a:r>
              <a:rPr kumimoji="1" lang="ja-JP" altLang="en-US" sz="2000" dirty="0">
                <a:latin typeface="+mn-ea"/>
                <a:ea typeface="+mn-ea"/>
              </a:rPr>
              <a:t>それ以外：</a:t>
            </a:r>
            <a:endParaRPr kumimoji="1" lang="en-US" altLang="ja-JP" sz="2000" dirty="0">
              <a:latin typeface="+mn-ea"/>
              <a:ea typeface="+mn-ea"/>
            </a:endParaRPr>
          </a:p>
          <a:p>
            <a:pPr lvl="2"/>
            <a:r>
              <a:rPr lang="ja-JP" altLang="en-US" dirty="0">
                <a:latin typeface="+mn-ea"/>
              </a:rPr>
              <a:t>グローバル履歴</a:t>
            </a:r>
            <a:r>
              <a:rPr lang="en-US" altLang="ja-JP" dirty="0">
                <a:latin typeface="+mn-ea"/>
              </a:rPr>
              <a:t>+PC </a:t>
            </a:r>
            <a:r>
              <a:rPr lang="ja-JP" altLang="en-US" dirty="0">
                <a:latin typeface="+mn-ea"/>
              </a:rPr>
              <a:t>でアクセスしヒット</a:t>
            </a:r>
            <a:r>
              <a:rPr lang="en-US" altLang="ja-JP" dirty="0">
                <a:latin typeface="+mn-ea"/>
              </a:rPr>
              <a:t>/</a:t>
            </a:r>
            <a:r>
              <a:rPr lang="ja-JP" altLang="en-US" dirty="0">
                <a:latin typeface="+mn-ea"/>
              </a:rPr>
              <a:t>ミス判定を行う</a:t>
            </a:r>
            <a:endParaRPr lang="en-US" altLang="ja-JP" dirty="0">
              <a:latin typeface="+mn-ea"/>
            </a:endParaRPr>
          </a:p>
          <a:p>
            <a:pPr lvl="2"/>
            <a:r>
              <a:rPr kumimoji="1" lang="ja-JP" altLang="en-US" dirty="0">
                <a:latin typeface="+mn-ea"/>
                <a:ea typeface="+mn-ea"/>
              </a:rPr>
              <a:t>ヒットした場合，そのテーブルの </a:t>
            </a:r>
            <a:r>
              <a:rPr kumimoji="1" lang="en-US" altLang="ja-JP" dirty="0">
                <a:latin typeface="+mn-ea"/>
                <a:ea typeface="+mn-ea"/>
              </a:rPr>
              <a:t>n </a:t>
            </a:r>
            <a:r>
              <a:rPr kumimoji="1" lang="ja-JP" altLang="en-US" dirty="0">
                <a:latin typeface="+mn-ea"/>
                <a:ea typeface="+mn-ea"/>
              </a:rPr>
              <a:t>ビット・カウンタの内容で予測</a:t>
            </a:r>
            <a:endParaRPr kumimoji="1"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260273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p>
        </p:txBody>
      </p:sp>
      <p:sp>
        <p:nvSpPr>
          <p:cNvPr id="3" name="テキスト プレースホルダー 2"/>
          <p:cNvSpPr>
            <a:spLocks noGrp="1"/>
          </p:cNvSpPr>
          <p:nvPr>
            <p:ph type="body" sz="quarter" idx="10"/>
          </p:nvPr>
        </p:nvSpPr>
        <p:spPr>
          <a:xfrm>
            <a:off x="611956" y="4509012"/>
            <a:ext cx="8010089" cy="1890021"/>
          </a:xfrm>
        </p:spPr>
        <p:txBody>
          <a:bodyPr/>
          <a:lstStyle/>
          <a:p>
            <a:r>
              <a:rPr lang="ja-JP" altLang="en-US" sz="2000" dirty="0">
                <a:latin typeface="+mn-ea"/>
                <a:ea typeface="+mn-ea"/>
              </a:rPr>
              <a:t>パターン長が長いテーブルの結果を優先して使う</a:t>
            </a:r>
            <a:endParaRPr lang="en-US" altLang="ja-JP" sz="2000" dirty="0">
              <a:latin typeface="+mn-ea"/>
              <a:ea typeface="+mn-ea"/>
            </a:endParaRPr>
          </a:p>
          <a:p>
            <a:pPr lvl="1"/>
            <a:r>
              <a:rPr lang="ja-JP" altLang="en-US" dirty="0">
                <a:latin typeface="+mn-ea"/>
                <a:ea typeface="+mn-ea"/>
              </a:rPr>
              <a:t>右側でヒットするほど，その結果を優先する</a:t>
            </a:r>
            <a:endParaRPr lang="en-US" altLang="ja-JP" dirty="0">
              <a:latin typeface="+mn-ea"/>
              <a:ea typeface="+mn-ea"/>
            </a:endParaRPr>
          </a:p>
          <a:p>
            <a:pPr lvl="1"/>
            <a:r>
              <a:rPr lang="ja-JP" altLang="en-US" dirty="0">
                <a:latin typeface="+mn-ea"/>
                <a:ea typeface="+mn-ea"/>
              </a:rPr>
              <a:t>右に行くほど</a:t>
            </a:r>
            <a:r>
              <a:rPr lang="ja-JP" altLang="en-US" dirty="0">
                <a:latin typeface="+mn-ea"/>
              </a:rPr>
              <a:t>指数的に</a:t>
            </a:r>
            <a:r>
              <a:rPr lang="ja-JP" altLang="en-US" dirty="0">
                <a:latin typeface="+mn-ea"/>
                <a:ea typeface="+mn-ea"/>
              </a:rPr>
              <a:t>履歴長が長くなっている</a:t>
            </a:r>
            <a:endParaRPr lang="en-US" altLang="ja-JP" dirty="0">
              <a:latin typeface="+mn-ea"/>
              <a:ea typeface="+mn-ea"/>
            </a:endParaRPr>
          </a:p>
          <a:p>
            <a:r>
              <a:rPr lang="ja-JP" altLang="en-US" dirty="0">
                <a:latin typeface="+mn-ea"/>
                <a:ea typeface="+mn-ea"/>
              </a:rPr>
              <a:t>ヒット</a:t>
            </a:r>
            <a:r>
              <a:rPr lang="en-US" altLang="ja-JP" dirty="0">
                <a:latin typeface="+mn-ea"/>
                <a:ea typeface="+mn-ea"/>
              </a:rPr>
              <a:t>/</a:t>
            </a:r>
            <a:r>
              <a:rPr lang="ja-JP" altLang="en-US" dirty="0">
                <a:latin typeface="+mn-ea"/>
                <a:ea typeface="+mn-ea"/>
              </a:rPr>
              <a:t>ミスの判定ができるため，トーナメント状に優先度が</a:t>
            </a:r>
            <a:br>
              <a:rPr lang="en-US" altLang="ja-JP" dirty="0">
                <a:latin typeface="+mn-ea"/>
                <a:ea typeface="+mn-ea"/>
              </a:rPr>
            </a:br>
            <a:r>
              <a:rPr lang="ja-JP" altLang="en-US" dirty="0">
                <a:latin typeface="+mn-ea"/>
                <a:ea typeface="+mn-ea"/>
              </a:rPr>
              <a:t>決定できる</a:t>
            </a:r>
            <a:endParaRPr lang="en-US" altLang="ja-JP" dirty="0">
              <a:latin typeface="+mn-ea"/>
              <a:ea typeface="+mn-ea"/>
            </a:endParaRPr>
          </a:p>
          <a:p>
            <a:pPr lvl="1"/>
            <a:r>
              <a:rPr lang="ja-JP" altLang="en-US" dirty="0">
                <a:latin typeface="+mn-ea"/>
                <a:ea typeface="+mn-ea"/>
              </a:rPr>
              <a:t>通常のグローバル履歴予測器やパーセプトロンではできない</a:t>
            </a:r>
            <a:endParaRPr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27560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en-US" altLang="ja-JP"/>
              <a:t>TAGE </a:t>
            </a:r>
            <a:r>
              <a:rPr lang="ja-JP" altLang="en-US"/>
              <a:t>予測器の利点</a:t>
            </a:r>
            <a:endParaRPr lang="ja-JP" altLang="en-US" dirty="0"/>
          </a:p>
        </p:txBody>
      </p:sp>
      <p:sp>
        <p:nvSpPr>
          <p:cNvPr id="3" name="テキスト プレースホルダー 2"/>
          <p:cNvSpPr>
            <a:spLocks noGrp="1"/>
          </p:cNvSpPr>
          <p:nvPr>
            <p:ph type="body" sz="quarter" idx="10"/>
          </p:nvPr>
        </p:nvSpPr>
        <p:spPr>
          <a:xfrm>
            <a:off x="611956" y="1088974"/>
            <a:ext cx="8280092" cy="5219751"/>
          </a:xfrm>
        </p:spPr>
        <p:txBody>
          <a:bodyPr/>
          <a:lstStyle/>
          <a:p>
            <a:r>
              <a:rPr lang="ja-JP" altLang="en-US" dirty="0"/>
              <a:t>利点１：パターン長ごとに，最適なテーブルに学習できる</a:t>
            </a:r>
            <a:endParaRPr lang="en-US" altLang="ja-JP" dirty="0"/>
          </a:p>
          <a:p>
            <a:pPr lvl="1"/>
            <a:r>
              <a:rPr lang="ja-JP" altLang="en-US" sz="2000" dirty="0">
                <a:latin typeface="+mn-ea"/>
              </a:rPr>
              <a:t>たとえば </a:t>
            </a:r>
            <a:r>
              <a:rPr lang="en-US" altLang="ja-JP" sz="2000" dirty="0">
                <a:solidFill>
                  <a:schemeClr val="accent5"/>
                </a:solidFill>
                <a:latin typeface="+mn-ea"/>
                <a:ea typeface="+mn-ea"/>
              </a:rPr>
              <a:t>101</a:t>
            </a:r>
            <a:r>
              <a:rPr lang="en-US" altLang="ja-JP" sz="2000" dirty="0">
                <a:latin typeface="+mn-ea"/>
                <a:ea typeface="+mn-ea"/>
              </a:rPr>
              <a:t> </a:t>
            </a:r>
            <a:r>
              <a:rPr lang="ja-JP" altLang="en-US" sz="2000" dirty="0">
                <a:latin typeface="+mn-ea"/>
                <a:ea typeface="+mn-ea"/>
              </a:rPr>
              <a:t>と </a:t>
            </a:r>
            <a:r>
              <a:rPr lang="en-US" altLang="ja-JP" sz="2000" dirty="0">
                <a:solidFill>
                  <a:schemeClr val="accent5"/>
                </a:solidFill>
                <a:latin typeface="+mn-ea"/>
                <a:ea typeface="+mn-ea"/>
              </a:rPr>
              <a:t>11111</a:t>
            </a:r>
            <a:r>
              <a:rPr lang="en-US" altLang="ja-JP" sz="2000" dirty="0">
                <a:solidFill>
                  <a:schemeClr val="accent6"/>
                </a:solidFill>
                <a:latin typeface="+mn-ea"/>
                <a:ea typeface="+mn-ea"/>
              </a:rPr>
              <a:t> </a:t>
            </a:r>
            <a:r>
              <a:rPr lang="ja-JP" altLang="en-US" sz="2000" dirty="0">
                <a:latin typeface="+mn-ea"/>
              </a:rPr>
              <a:t>の２パターンがあった場合</a:t>
            </a:r>
            <a:endParaRPr lang="en-US" altLang="ja-JP" sz="2000" dirty="0">
              <a:solidFill>
                <a:schemeClr val="accent6"/>
              </a:solidFill>
              <a:latin typeface="+mn-ea"/>
              <a:ea typeface="+mn-ea"/>
            </a:endParaRPr>
          </a:p>
          <a:p>
            <a:pPr lvl="2"/>
            <a:r>
              <a:rPr kumimoji="1" lang="ja-JP" altLang="en-US" sz="2000" dirty="0">
                <a:latin typeface="+mn-ea"/>
                <a:ea typeface="+mn-ea"/>
              </a:rPr>
              <a:t>固定長</a:t>
            </a:r>
            <a:r>
              <a:rPr kumimoji="1" lang="en-US" altLang="ja-JP" sz="2000" dirty="0">
                <a:latin typeface="+mn-ea"/>
                <a:ea typeface="+mn-ea"/>
              </a:rPr>
              <a:t>(5)</a:t>
            </a:r>
            <a:r>
              <a:rPr kumimoji="1" lang="ja-JP" altLang="en-US" sz="2000" dirty="0">
                <a:latin typeface="+mn-ea"/>
                <a:ea typeface="+mn-ea"/>
              </a:rPr>
              <a:t>     </a:t>
            </a:r>
            <a:r>
              <a:rPr lang="ja-JP" altLang="en-US" sz="2000" dirty="0">
                <a:latin typeface="+mn-ea"/>
                <a:ea typeface="+mn-ea"/>
              </a:rPr>
              <a:t>：</a:t>
            </a:r>
            <a:r>
              <a:rPr lang="en-US" altLang="ja-JP" sz="2000" dirty="0">
                <a:solidFill>
                  <a:schemeClr val="accent6"/>
                </a:solidFill>
                <a:latin typeface="+mn-ea"/>
                <a:ea typeface="+mn-ea"/>
              </a:rPr>
              <a:t>00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01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5"/>
                </a:solidFill>
                <a:latin typeface="+mn-ea"/>
                <a:ea typeface="+mn-ea"/>
              </a:rPr>
              <a:t>11111</a:t>
            </a:r>
          </a:p>
          <a:p>
            <a:pPr lvl="2"/>
            <a:r>
              <a:rPr lang="en-US" altLang="ja-JP" sz="2000" dirty="0">
                <a:latin typeface="+mn-ea"/>
              </a:rPr>
              <a:t>TAGE(3+5)</a:t>
            </a:r>
            <a:r>
              <a:rPr lang="ja-JP" altLang="en-US" sz="2000" dirty="0">
                <a:latin typeface="+mn-ea"/>
              </a:rPr>
              <a:t>  ：</a:t>
            </a:r>
            <a:r>
              <a:rPr lang="en-US" altLang="ja-JP" sz="2000" dirty="0">
                <a:solidFill>
                  <a:schemeClr val="accent5"/>
                </a:solidFill>
                <a:latin typeface="+mn-ea"/>
              </a:rPr>
              <a:t>101</a:t>
            </a:r>
            <a:r>
              <a:rPr lang="en-US" altLang="ja-JP" sz="2000" dirty="0">
                <a:latin typeface="+mn-ea"/>
              </a:rPr>
              <a:t>, </a:t>
            </a:r>
            <a:r>
              <a:rPr lang="en-US" altLang="ja-JP" sz="2000" dirty="0">
                <a:solidFill>
                  <a:schemeClr val="accent5"/>
                </a:solidFill>
                <a:latin typeface="+mn-ea"/>
              </a:rPr>
              <a:t>11111</a:t>
            </a:r>
          </a:p>
          <a:p>
            <a:r>
              <a:rPr lang="ja-JP" altLang="en-US" dirty="0"/>
              <a:t>利点２：履歴長が短い場合の学習が早い</a:t>
            </a:r>
            <a:endParaRPr lang="en-US" altLang="ja-JP" dirty="0"/>
          </a:p>
          <a:p>
            <a:pPr lvl="1"/>
            <a:r>
              <a:rPr lang="ja-JP" altLang="en-US" dirty="0"/>
              <a:t>相関がある履歴長が短い場合に，早く学習が終わる</a:t>
            </a:r>
            <a:endParaRPr lang="en-US" altLang="ja-JP" dirty="0"/>
          </a:p>
          <a:p>
            <a:pPr lvl="1"/>
            <a:r>
              <a:rPr lang="ja-JP" altLang="en-US" dirty="0"/>
              <a:t>たとえば静的に方向が決まっている分岐は，</a:t>
            </a:r>
            <a:r>
              <a:rPr lang="en-US" altLang="ja-JP" dirty="0"/>
              <a:t>2</a:t>
            </a:r>
            <a:r>
              <a:rPr lang="ja-JP" altLang="en-US" dirty="0"/>
              <a:t>ビット・カウンタが暖まればそれで予測可能</a:t>
            </a:r>
            <a:endParaRPr lang="en-US" altLang="ja-JP" dirty="0"/>
          </a:p>
          <a:p>
            <a:r>
              <a:rPr lang="ja-JP" altLang="en-US" dirty="0"/>
              <a:t>このあたりの利点はおそらくハッシュ・パーセプトロンにも当てはまる</a:t>
            </a:r>
            <a:endParaRPr lang="en-US" altLang="ja-JP" dirty="0"/>
          </a:p>
        </p:txBody>
      </p:sp>
    </p:spTree>
    <p:extLst>
      <p:ext uri="{BB962C8B-B14F-4D97-AF65-F5344CB8AC3E}">
        <p14:creationId xmlns:p14="http://schemas.microsoft.com/office/powerpoint/2010/main" val="402539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AMD Zen2 (Ryzen 9)</a:t>
            </a:r>
            <a:endParaRPr kumimoji="1" lang="ja-JP" altLang="en-US" dirty="0"/>
          </a:p>
        </p:txBody>
      </p:sp>
      <p:sp>
        <p:nvSpPr>
          <p:cNvPr id="3" name="テキスト プレースホルダー 2"/>
          <p:cNvSpPr>
            <a:spLocks noGrp="1"/>
          </p:cNvSpPr>
          <p:nvPr>
            <p:ph type="body" sz="quarter" idx="10"/>
          </p:nvPr>
        </p:nvSpPr>
        <p:spPr>
          <a:xfrm>
            <a:off x="611956" y="1628980"/>
            <a:ext cx="8280092" cy="810009"/>
          </a:xfrm>
        </p:spPr>
        <p:txBody>
          <a:bodyPr/>
          <a:lstStyle/>
          <a:p>
            <a:r>
              <a:rPr kumimoji="1" lang="ja-JP" altLang="en-US" sz="1800" dirty="0"/>
              <a:t>方向に分岐予測器に </a:t>
            </a:r>
            <a:r>
              <a:rPr kumimoji="1" lang="en-US" altLang="ja-JP" sz="1800" dirty="0"/>
              <a:t>TAGE </a:t>
            </a:r>
            <a:r>
              <a:rPr kumimoji="1" lang="ja-JP" altLang="en-US" sz="1800" dirty="0"/>
              <a:t>を導入</a:t>
            </a:r>
            <a:endParaRPr kumimoji="1" lang="en-US" altLang="ja-JP" sz="1800" dirty="0"/>
          </a:p>
          <a:p>
            <a:pPr lvl="1"/>
            <a:r>
              <a:rPr lang="ja-JP" altLang="en-US" sz="1800" dirty="0"/>
              <a:t>実際は </a:t>
            </a:r>
            <a:r>
              <a:rPr lang="en-US" altLang="ja-JP" sz="1800" dirty="0"/>
              <a:t>TAGE </a:t>
            </a:r>
            <a:r>
              <a:rPr lang="ja-JP" altLang="en-US" sz="1800" dirty="0"/>
              <a:t>（低速高精度）とパーセプトロン（高速低精度）のハイブリッドらしい</a:t>
            </a:r>
            <a:endParaRPr lang="en-US" altLang="ja-JP" sz="1800" dirty="0"/>
          </a:p>
          <a:p>
            <a:pPr lvl="1"/>
            <a:r>
              <a:rPr lang="ja-JP" altLang="en-US" sz="1800" dirty="0"/>
              <a:t>とりあえずパーセプトロンが言った方向でフェッチしておいて，</a:t>
            </a:r>
            <a:br>
              <a:rPr lang="en-US" altLang="ja-JP" sz="1800" dirty="0"/>
            </a:br>
            <a:r>
              <a:rPr lang="ja-JP" altLang="en-US" sz="1800" dirty="0"/>
              <a:t>遅れて </a:t>
            </a:r>
            <a:r>
              <a:rPr lang="en-US" altLang="ja-JP" sz="1800" dirty="0"/>
              <a:t>TAGE </a:t>
            </a:r>
            <a:r>
              <a:rPr lang="ja-JP" altLang="en-US" sz="1800" dirty="0"/>
              <a:t>が言った方向が違ったらそっちでやり直す</a:t>
            </a:r>
          </a:p>
          <a:p>
            <a:pPr marL="360000" lvl="1" indent="0">
              <a:buNone/>
            </a:pPr>
            <a:endParaRPr kumimoji="1" lang="ja-JP" altLang="en-US" sz="1800" dirty="0"/>
          </a:p>
        </p:txBody>
      </p:sp>
      <p:pic>
        <p:nvPicPr>
          <p:cNvPr id="4" name="図 3"/>
          <p:cNvPicPr>
            <a:picLocks noChangeAspect="1"/>
          </p:cNvPicPr>
          <p:nvPr/>
        </p:nvPicPr>
        <p:blipFill>
          <a:blip r:embed="rId2"/>
          <a:stretch>
            <a:fillRect/>
          </a:stretch>
        </p:blipFill>
        <p:spPr>
          <a:xfrm>
            <a:off x="341953" y="2798993"/>
            <a:ext cx="8528490" cy="3960044"/>
          </a:xfrm>
          <a:prstGeom prst="rect">
            <a:avLst/>
          </a:prstGeom>
        </p:spPr>
      </p:pic>
      <p:sp>
        <p:nvSpPr>
          <p:cNvPr id="5" name="円/楕円 4"/>
          <p:cNvSpPr/>
          <p:nvPr/>
        </p:nvSpPr>
        <p:spPr bwMode="auto">
          <a:xfrm>
            <a:off x="1061961" y="6219031"/>
            <a:ext cx="1350015" cy="393329"/>
          </a:xfrm>
          <a:prstGeom prst="ellipse">
            <a:avLst/>
          </a:prstGeom>
          <a:noFill/>
          <a:ln w="53975">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4172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55A00E-4603-40D8-A0FA-EB4DCB5E8244}"/>
              </a:ext>
            </a:extLst>
          </p:cNvPr>
          <p:cNvSpPr>
            <a:spLocks noGrp="1"/>
          </p:cNvSpPr>
          <p:nvPr>
            <p:ph type="title"/>
          </p:nvPr>
        </p:nvSpPr>
        <p:spPr/>
        <p:txBody>
          <a:bodyPr/>
          <a:lstStyle/>
          <a:p>
            <a:r>
              <a:rPr kumimoji="1" lang="en-US" altLang="ja-JP" dirty="0"/>
              <a:t>TAGE </a:t>
            </a:r>
            <a:r>
              <a:rPr kumimoji="1" lang="ja-JP" altLang="en-US" dirty="0"/>
              <a:t>の発展</a:t>
            </a:r>
          </a:p>
        </p:txBody>
      </p:sp>
      <p:sp>
        <p:nvSpPr>
          <p:cNvPr id="3" name="テキスト プレースホルダー 2">
            <a:extLst>
              <a:ext uri="{FF2B5EF4-FFF2-40B4-BE49-F238E27FC236}">
                <a16:creationId xmlns:a16="http://schemas.microsoft.com/office/drawing/2014/main" id="{A31C063B-E058-4131-85F0-8B4A8D08BD02}"/>
              </a:ext>
            </a:extLst>
          </p:cNvPr>
          <p:cNvSpPr>
            <a:spLocks noGrp="1"/>
          </p:cNvSpPr>
          <p:nvPr>
            <p:ph type="body" sz="quarter" idx="10"/>
          </p:nvPr>
        </p:nvSpPr>
        <p:spPr>
          <a:xfrm>
            <a:off x="611956" y="1088975"/>
            <a:ext cx="8280092" cy="2160024"/>
          </a:xfrm>
        </p:spPr>
        <p:txBody>
          <a:bodyPr/>
          <a:lstStyle/>
          <a:p>
            <a:r>
              <a:rPr kumimoji="1" lang="ja-JP" altLang="en-US" dirty="0"/>
              <a:t>ここまでで説明した </a:t>
            </a:r>
            <a:r>
              <a:rPr lang="en-US" altLang="ja-JP" dirty="0"/>
              <a:t>TAGE </a:t>
            </a:r>
            <a:r>
              <a:rPr lang="ja-JP" altLang="en-US" dirty="0"/>
              <a:t>は基本形</a:t>
            </a:r>
            <a:endParaRPr lang="en-US" altLang="ja-JP" dirty="0"/>
          </a:p>
          <a:p>
            <a:pPr lvl="1"/>
            <a:r>
              <a:rPr lang="ja-JP" altLang="en-US" dirty="0"/>
              <a:t>最新のものは１世代分ぐらい改良されている</a:t>
            </a:r>
            <a:endParaRPr lang="en-US" altLang="ja-JP" dirty="0"/>
          </a:p>
          <a:p>
            <a:r>
              <a:rPr lang="en-US" altLang="ja-JP" dirty="0"/>
              <a:t>TAGE-SC-L (Statistical Corrector + Loop Predictor)</a:t>
            </a:r>
          </a:p>
          <a:p>
            <a:pPr lvl="1"/>
            <a:r>
              <a:rPr lang="ja-JP" altLang="en-US" dirty="0"/>
              <a:t>バンク・インターリーブ，統計的補正，メタ予測器，ハッシュ関数の作り方･･･</a:t>
            </a:r>
            <a:r>
              <a:rPr lang="en-US" altLang="ja-JP" dirty="0"/>
              <a:t> </a:t>
            </a:r>
            <a:endParaRPr kumimoji="1" lang="ja-JP" altLang="en-US" dirty="0"/>
          </a:p>
        </p:txBody>
      </p:sp>
      <p:pic>
        <p:nvPicPr>
          <p:cNvPr id="4" name="図 3">
            <a:extLst>
              <a:ext uri="{FF2B5EF4-FFF2-40B4-BE49-F238E27FC236}">
                <a16:creationId xmlns:a16="http://schemas.microsoft.com/office/drawing/2014/main" id="{985CE272-75FB-4571-AFE2-188833844174}"/>
              </a:ext>
            </a:extLst>
          </p:cNvPr>
          <p:cNvPicPr>
            <a:picLocks noChangeAspect="1"/>
          </p:cNvPicPr>
          <p:nvPr/>
        </p:nvPicPr>
        <p:blipFill>
          <a:blip r:embed="rId2"/>
          <a:stretch>
            <a:fillRect/>
          </a:stretch>
        </p:blipFill>
        <p:spPr>
          <a:xfrm>
            <a:off x="1241963" y="3338999"/>
            <a:ext cx="6155769" cy="3422494"/>
          </a:xfrm>
          <a:prstGeom prst="rect">
            <a:avLst/>
          </a:prstGeom>
        </p:spPr>
      </p:pic>
    </p:spTree>
    <p:extLst>
      <p:ext uri="{BB962C8B-B14F-4D97-AF65-F5344CB8AC3E}">
        <p14:creationId xmlns:p14="http://schemas.microsoft.com/office/powerpoint/2010/main" val="1124822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31005-DFB5-4C8E-893E-9F1DA97C7C39}"/>
              </a:ext>
            </a:extLst>
          </p:cNvPr>
          <p:cNvSpPr>
            <a:spLocks noGrp="1"/>
          </p:cNvSpPr>
          <p:nvPr>
            <p:ph type="title"/>
          </p:nvPr>
        </p:nvSpPr>
        <p:spPr/>
        <p:txBody>
          <a:bodyPr/>
          <a:lstStyle/>
          <a:p>
            <a:r>
              <a:rPr kumimoji="1" lang="ja-JP" altLang="en-US" dirty="0"/>
              <a:t>バンク・インターリーブ</a:t>
            </a:r>
          </a:p>
        </p:txBody>
      </p:sp>
      <p:sp>
        <p:nvSpPr>
          <p:cNvPr id="3" name="テキスト プレースホルダー 2">
            <a:extLst>
              <a:ext uri="{FF2B5EF4-FFF2-40B4-BE49-F238E27FC236}">
                <a16:creationId xmlns:a16="http://schemas.microsoft.com/office/drawing/2014/main" id="{2D91A6FA-A3BE-4511-823D-A2F8E780F2A9}"/>
              </a:ext>
            </a:extLst>
          </p:cNvPr>
          <p:cNvSpPr>
            <a:spLocks noGrp="1"/>
          </p:cNvSpPr>
          <p:nvPr>
            <p:ph type="body" sz="quarter" idx="10"/>
          </p:nvPr>
        </p:nvSpPr>
        <p:spPr>
          <a:xfrm>
            <a:off x="611956" y="1088974"/>
            <a:ext cx="8280092" cy="2340026"/>
          </a:xfrm>
        </p:spPr>
        <p:txBody>
          <a:bodyPr/>
          <a:lstStyle/>
          <a:p>
            <a:r>
              <a:rPr kumimoji="1" lang="ja-JP" altLang="en-US" dirty="0"/>
              <a:t>履歴長の異なる各テーブルのサイズをどうするか？</a:t>
            </a:r>
            <a:endParaRPr kumimoji="1" lang="en-US" altLang="ja-JP" dirty="0"/>
          </a:p>
          <a:p>
            <a:pPr lvl="1"/>
            <a:r>
              <a:rPr kumimoji="1" lang="ja-JP" altLang="en-US" dirty="0"/>
              <a:t>短い履歴の方に多くの容量を割り当てる？</a:t>
            </a:r>
            <a:endParaRPr kumimoji="1" lang="en-US" altLang="ja-JP" dirty="0"/>
          </a:p>
          <a:p>
            <a:r>
              <a:rPr kumimoji="1" lang="ja-JP" altLang="en-US" dirty="0"/>
              <a:t>解決法：バンク・インターリーブ：</a:t>
            </a:r>
            <a:endParaRPr kumimoji="1" lang="en-US" altLang="ja-JP" dirty="0"/>
          </a:p>
          <a:p>
            <a:pPr lvl="1"/>
            <a:r>
              <a:rPr kumimoji="1" lang="ja-JP" altLang="en-US" dirty="0"/>
              <a:t>マルチバンク化されたテーブルを全履歴長で共有する</a:t>
            </a:r>
            <a:endParaRPr kumimoji="1" lang="en-US" altLang="ja-JP" dirty="0"/>
          </a:p>
        </p:txBody>
      </p:sp>
      <p:pic>
        <p:nvPicPr>
          <p:cNvPr id="4" name="図 3">
            <a:extLst>
              <a:ext uri="{FF2B5EF4-FFF2-40B4-BE49-F238E27FC236}">
                <a16:creationId xmlns:a16="http://schemas.microsoft.com/office/drawing/2014/main" id="{2F3D2653-6FFA-41CE-AEBD-95C9983D728D}"/>
              </a:ext>
            </a:extLst>
          </p:cNvPr>
          <p:cNvPicPr>
            <a:picLocks noChangeAspect="1"/>
          </p:cNvPicPr>
          <p:nvPr/>
        </p:nvPicPr>
        <p:blipFill>
          <a:blip r:embed="rId2"/>
          <a:stretch>
            <a:fillRect/>
          </a:stretch>
        </p:blipFill>
        <p:spPr>
          <a:xfrm>
            <a:off x="2051972" y="3519001"/>
            <a:ext cx="4770053" cy="2921796"/>
          </a:xfrm>
          <a:prstGeom prst="rect">
            <a:avLst/>
          </a:prstGeom>
        </p:spPr>
      </p:pic>
    </p:spTree>
    <p:extLst>
      <p:ext uri="{BB962C8B-B14F-4D97-AF65-F5344CB8AC3E}">
        <p14:creationId xmlns:p14="http://schemas.microsoft.com/office/powerpoint/2010/main" val="669362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31005-DFB5-4C8E-893E-9F1DA97C7C39}"/>
              </a:ext>
            </a:extLst>
          </p:cNvPr>
          <p:cNvSpPr>
            <a:spLocks noGrp="1"/>
          </p:cNvSpPr>
          <p:nvPr>
            <p:ph type="title"/>
          </p:nvPr>
        </p:nvSpPr>
        <p:spPr/>
        <p:txBody>
          <a:bodyPr/>
          <a:lstStyle/>
          <a:p>
            <a:r>
              <a:rPr kumimoji="1" lang="ja-JP" altLang="en-US" dirty="0"/>
              <a:t>バンク・インターリーブ</a:t>
            </a:r>
          </a:p>
        </p:txBody>
      </p:sp>
      <p:sp>
        <p:nvSpPr>
          <p:cNvPr id="3" name="テキスト プレースホルダー 2">
            <a:extLst>
              <a:ext uri="{FF2B5EF4-FFF2-40B4-BE49-F238E27FC236}">
                <a16:creationId xmlns:a16="http://schemas.microsoft.com/office/drawing/2014/main" id="{2D91A6FA-A3BE-4511-823D-A2F8E780F2A9}"/>
              </a:ext>
            </a:extLst>
          </p:cNvPr>
          <p:cNvSpPr>
            <a:spLocks noGrp="1"/>
          </p:cNvSpPr>
          <p:nvPr>
            <p:ph type="body" sz="quarter" idx="10"/>
          </p:nvPr>
        </p:nvSpPr>
        <p:spPr>
          <a:xfrm>
            <a:off x="611956" y="1088974"/>
            <a:ext cx="8280092" cy="2340026"/>
          </a:xfrm>
        </p:spPr>
        <p:txBody>
          <a:bodyPr/>
          <a:lstStyle/>
          <a:p>
            <a:r>
              <a:rPr kumimoji="1" lang="ja-JP" altLang="en-US" dirty="0"/>
              <a:t>最短の履歴長の 履歴</a:t>
            </a:r>
            <a:r>
              <a:rPr kumimoji="1" lang="en-US" altLang="ja-JP" dirty="0"/>
              <a:t>+PC </a:t>
            </a:r>
            <a:r>
              <a:rPr kumimoji="1" lang="ja-JP" altLang="en-US" dirty="0"/>
              <a:t>でパーミュテーション</a:t>
            </a:r>
            <a:endParaRPr kumimoji="1" lang="en-US" altLang="ja-JP" dirty="0"/>
          </a:p>
          <a:p>
            <a:pPr lvl="1"/>
            <a:r>
              <a:rPr kumimoji="1" lang="ja-JP" altLang="en-US" dirty="0"/>
              <a:t>履歴</a:t>
            </a:r>
            <a:r>
              <a:rPr kumimoji="1" lang="en-US" altLang="ja-JP" dirty="0"/>
              <a:t>+PC </a:t>
            </a:r>
            <a:r>
              <a:rPr kumimoji="1" lang="ja-JP" altLang="en-US" dirty="0"/>
              <a:t>のハッシュ値でそのままマルチバンク化すると，バンク衝突がおきる</a:t>
            </a:r>
            <a:endParaRPr kumimoji="1" lang="en-US" altLang="ja-JP" dirty="0"/>
          </a:p>
          <a:p>
            <a:pPr lvl="1"/>
            <a:r>
              <a:rPr kumimoji="1" lang="ja-JP" altLang="en-US" dirty="0"/>
              <a:t>パーミュテーションにすれば衝突は発生しない</a:t>
            </a:r>
            <a:endParaRPr kumimoji="1" lang="en-US" altLang="ja-JP" dirty="0"/>
          </a:p>
          <a:p>
            <a:pPr lvl="2"/>
            <a:r>
              <a:rPr kumimoji="1" lang="ja-JP" altLang="en-US" dirty="0"/>
              <a:t>クロスバスイッチ等で実装</a:t>
            </a:r>
            <a:endParaRPr kumimoji="1" lang="en-US" altLang="ja-JP" dirty="0"/>
          </a:p>
          <a:p>
            <a:pPr lvl="1"/>
            <a:r>
              <a:rPr kumimoji="1" lang="ja-JP" altLang="en-US" dirty="0"/>
              <a:t>最短の履歴長の履歴で決定すれば，バンクの行き先は常に一定</a:t>
            </a:r>
            <a:endParaRPr kumimoji="1" lang="en-US" altLang="ja-JP" dirty="0"/>
          </a:p>
        </p:txBody>
      </p:sp>
      <p:sp>
        <p:nvSpPr>
          <p:cNvPr id="5" name="正方形/長方形 4">
            <a:extLst>
              <a:ext uri="{FF2B5EF4-FFF2-40B4-BE49-F238E27FC236}">
                <a16:creationId xmlns:a16="http://schemas.microsoft.com/office/drawing/2014/main" id="{806ABEAA-758B-49DE-ACC5-F603CCC9D8C0}"/>
              </a:ext>
            </a:extLst>
          </p:cNvPr>
          <p:cNvSpPr/>
          <p:nvPr/>
        </p:nvSpPr>
        <p:spPr bwMode="auto">
          <a:xfrm>
            <a:off x="1691968" y="522902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BANK 0</a:t>
            </a:r>
            <a:endParaRPr kumimoji="1" lang="ja-JP" altLang="en-US" dirty="0">
              <a:solidFill>
                <a:schemeClr val="tx1">
                  <a:lumMod val="75000"/>
                  <a:lumOff val="25000"/>
                </a:schemeClr>
              </a:solidFill>
              <a:latin typeface="+mn-ea"/>
            </a:endParaRPr>
          </a:p>
        </p:txBody>
      </p:sp>
      <p:sp>
        <p:nvSpPr>
          <p:cNvPr id="6" name="正方形/長方形 5">
            <a:extLst>
              <a:ext uri="{FF2B5EF4-FFF2-40B4-BE49-F238E27FC236}">
                <a16:creationId xmlns:a16="http://schemas.microsoft.com/office/drawing/2014/main" id="{3708A10B-5893-4664-9B1C-C15AE325433C}"/>
              </a:ext>
            </a:extLst>
          </p:cNvPr>
          <p:cNvSpPr/>
          <p:nvPr/>
        </p:nvSpPr>
        <p:spPr bwMode="auto">
          <a:xfrm>
            <a:off x="3851992" y="522902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BANK 1</a:t>
            </a: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92E78CE5-023E-4D38-A122-92FA419B9148}"/>
              </a:ext>
            </a:extLst>
          </p:cNvPr>
          <p:cNvSpPr/>
          <p:nvPr/>
        </p:nvSpPr>
        <p:spPr bwMode="auto">
          <a:xfrm>
            <a:off x="6012016" y="522902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BANK 2</a:t>
            </a:r>
            <a:endParaRPr kumimoji="1" lang="ja-JP" altLang="en-US" dirty="0">
              <a:solidFill>
                <a:schemeClr val="tx1">
                  <a:lumMod val="75000"/>
                  <a:lumOff val="25000"/>
                </a:schemeClr>
              </a:solidFill>
              <a:latin typeface="+mn-ea"/>
            </a:endParaRPr>
          </a:p>
        </p:txBody>
      </p:sp>
      <p:sp>
        <p:nvSpPr>
          <p:cNvPr id="8" name="正方形/長方形 7">
            <a:extLst>
              <a:ext uri="{FF2B5EF4-FFF2-40B4-BE49-F238E27FC236}">
                <a16:creationId xmlns:a16="http://schemas.microsoft.com/office/drawing/2014/main" id="{E7859021-457C-4B9E-8902-BC5F69F8F785}"/>
              </a:ext>
            </a:extLst>
          </p:cNvPr>
          <p:cNvSpPr/>
          <p:nvPr/>
        </p:nvSpPr>
        <p:spPr bwMode="auto">
          <a:xfrm>
            <a:off x="1691968" y="4509012"/>
            <a:ext cx="567006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9" name="直線矢印コネクタ 8">
            <a:extLst>
              <a:ext uri="{FF2B5EF4-FFF2-40B4-BE49-F238E27FC236}">
                <a16:creationId xmlns:a16="http://schemas.microsoft.com/office/drawing/2014/main" id="{4B5B02C7-4620-43A6-AB11-241F9AF603BA}"/>
              </a:ext>
            </a:extLst>
          </p:cNvPr>
          <p:cNvCxnSpPr>
            <a:cxnSpLocks/>
            <a:endCxn id="5" idx="0"/>
          </p:cNvCxnSpPr>
          <p:nvPr/>
        </p:nvCxnSpPr>
        <p:spPr bwMode="auto">
          <a:xfrm>
            <a:off x="2411976" y="4869016"/>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41573CBC-E955-4D85-B5EB-92C177B48102}"/>
              </a:ext>
            </a:extLst>
          </p:cNvPr>
          <p:cNvCxnSpPr>
            <a:cxnSpLocks/>
          </p:cNvCxnSpPr>
          <p:nvPr/>
        </p:nvCxnSpPr>
        <p:spPr bwMode="auto">
          <a:xfrm>
            <a:off x="4572000" y="4869016"/>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75A7C30F-55A5-441B-997B-D4E5D26F0DA5}"/>
              </a:ext>
            </a:extLst>
          </p:cNvPr>
          <p:cNvCxnSpPr>
            <a:cxnSpLocks/>
          </p:cNvCxnSpPr>
          <p:nvPr/>
        </p:nvCxnSpPr>
        <p:spPr bwMode="auto">
          <a:xfrm>
            <a:off x="6732024" y="4869016"/>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4" name="直線矢印コネクタ 13">
            <a:extLst>
              <a:ext uri="{FF2B5EF4-FFF2-40B4-BE49-F238E27FC236}">
                <a16:creationId xmlns:a16="http://schemas.microsoft.com/office/drawing/2014/main" id="{1D060B36-AB20-44B4-9885-CCA8EB391E15}"/>
              </a:ext>
            </a:extLst>
          </p:cNvPr>
          <p:cNvCxnSpPr>
            <a:cxnSpLocks/>
          </p:cNvCxnSpPr>
          <p:nvPr/>
        </p:nvCxnSpPr>
        <p:spPr bwMode="auto">
          <a:xfrm>
            <a:off x="2411976" y="4149008"/>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5" name="直線矢印コネクタ 14">
            <a:extLst>
              <a:ext uri="{FF2B5EF4-FFF2-40B4-BE49-F238E27FC236}">
                <a16:creationId xmlns:a16="http://schemas.microsoft.com/office/drawing/2014/main" id="{53A4E579-C0C6-412D-B6F6-4A70A7E97A53}"/>
              </a:ext>
            </a:extLst>
          </p:cNvPr>
          <p:cNvCxnSpPr>
            <a:cxnSpLocks/>
          </p:cNvCxnSpPr>
          <p:nvPr/>
        </p:nvCxnSpPr>
        <p:spPr bwMode="auto">
          <a:xfrm>
            <a:off x="4572000" y="4149008"/>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4EEC348C-F69E-440E-834F-8A6DCE7ACDAE}"/>
              </a:ext>
            </a:extLst>
          </p:cNvPr>
          <p:cNvCxnSpPr>
            <a:cxnSpLocks/>
          </p:cNvCxnSpPr>
          <p:nvPr/>
        </p:nvCxnSpPr>
        <p:spPr bwMode="auto">
          <a:xfrm>
            <a:off x="6732024" y="4149008"/>
            <a:ext cx="0" cy="360004"/>
          </a:xfrm>
          <a:prstGeom prst="straightConnector1">
            <a:avLst/>
          </a:prstGeom>
          <a:noFill/>
          <a:ln w="9525" cap="flat" cmpd="sng" algn="ctr">
            <a:solidFill>
              <a:schemeClr val="tx1"/>
            </a:solidFill>
            <a:prstDash val="solid"/>
            <a:round/>
            <a:headEnd type="none" w="med" len="med"/>
            <a:tailEnd type="triangle"/>
          </a:ln>
          <a:effectLst/>
        </p:spPr>
      </p:cxnSp>
      <p:sp>
        <p:nvSpPr>
          <p:cNvPr id="17" name="Rectangle 128">
            <a:extLst>
              <a:ext uri="{FF2B5EF4-FFF2-40B4-BE49-F238E27FC236}">
                <a16:creationId xmlns:a16="http://schemas.microsoft.com/office/drawing/2014/main" id="{40F926E9-AA39-4C59-8939-61EC9A26FDDF}"/>
              </a:ext>
            </a:extLst>
          </p:cNvPr>
          <p:cNvSpPr>
            <a:spLocks noChangeArrowheads="1"/>
          </p:cNvSpPr>
          <p:nvPr/>
        </p:nvSpPr>
        <p:spPr bwMode="auto">
          <a:xfrm>
            <a:off x="2141973" y="3789004"/>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err="1">
                <a:solidFill>
                  <a:schemeClr val="tx1">
                    <a:lumMod val="75000"/>
                    <a:lumOff val="25000"/>
                  </a:schemeClr>
                </a:solidFill>
                <a:latin typeface="+mn-ea"/>
                <a:ea typeface="+mn-ea"/>
              </a:rPr>
              <a:t>PC+h</a:t>
            </a:r>
            <a:r>
              <a:rPr lang="en-US" altLang="ja-JP" dirty="0">
                <a:solidFill>
                  <a:schemeClr val="tx1">
                    <a:lumMod val="75000"/>
                    <a:lumOff val="25000"/>
                  </a:schemeClr>
                </a:solidFill>
                <a:latin typeface="+mn-ea"/>
                <a:ea typeface="+mn-ea"/>
              </a:rPr>
              <a:t>[0:L1]</a:t>
            </a:r>
          </a:p>
        </p:txBody>
      </p:sp>
      <p:sp>
        <p:nvSpPr>
          <p:cNvPr id="18" name="Rectangle 128">
            <a:extLst>
              <a:ext uri="{FF2B5EF4-FFF2-40B4-BE49-F238E27FC236}">
                <a16:creationId xmlns:a16="http://schemas.microsoft.com/office/drawing/2014/main" id="{F8B384C7-EF21-40D8-8442-F53064C72A75}"/>
              </a:ext>
            </a:extLst>
          </p:cNvPr>
          <p:cNvSpPr>
            <a:spLocks noChangeArrowheads="1"/>
          </p:cNvSpPr>
          <p:nvPr/>
        </p:nvSpPr>
        <p:spPr bwMode="auto">
          <a:xfrm>
            <a:off x="4301997" y="3789004"/>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err="1">
                <a:solidFill>
                  <a:schemeClr val="tx1">
                    <a:lumMod val="75000"/>
                    <a:lumOff val="25000"/>
                  </a:schemeClr>
                </a:solidFill>
                <a:latin typeface="+mn-ea"/>
                <a:ea typeface="+mn-ea"/>
              </a:rPr>
              <a:t>PC+h</a:t>
            </a:r>
            <a:r>
              <a:rPr lang="en-US" altLang="ja-JP" dirty="0">
                <a:solidFill>
                  <a:schemeClr val="tx1">
                    <a:lumMod val="75000"/>
                    <a:lumOff val="25000"/>
                  </a:schemeClr>
                </a:solidFill>
                <a:latin typeface="+mn-ea"/>
                <a:ea typeface="+mn-ea"/>
              </a:rPr>
              <a:t>[0:L2]</a:t>
            </a:r>
          </a:p>
        </p:txBody>
      </p:sp>
      <p:sp>
        <p:nvSpPr>
          <p:cNvPr id="19" name="Rectangle 128">
            <a:extLst>
              <a:ext uri="{FF2B5EF4-FFF2-40B4-BE49-F238E27FC236}">
                <a16:creationId xmlns:a16="http://schemas.microsoft.com/office/drawing/2014/main" id="{065BA2CA-DA98-4FA6-9A9C-A57021ED6AE2}"/>
              </a:ext>
            </a:extLst>
          </p:cNvPr>
          <p:cNvSpPr>
            <a:spLocks noChangeArrowheads="1"/>
          </p:cNvSpPr>
          <p:nvPr/>
        </p:nvSpPr>
        <p:spPr bwMode="auto">
          <a:xfrm>
            <a:off x="6372020" y="3789004"/>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err="1">
                <a:solidFill>
                  <a:schemeClr val="tx1">
                    <a:lumMod val="75000"/>
                    <a:lumOff val="25000"/>
                  </a:schemeClr>
                </a:solidFill>
                <a:latin typeface="+mn-ea"/>
                <a:ea typeface="+mn-ea"/>
              </a:rPr>
              <a:t>PC+h</a:t>
            </a:r>
            <a:r>
              <a:rPr lang="en-US" altLang="ja-JP" dirty="0">
                <a:solidFill>
                  <a:schemeClr val="tx1">
                    <a:lumMod val="75000"/>
                    <a:lumOff val="25000"/>
                  </a:schemeClr>
                </a:solidFill>
                <a:latin typeface="+mn-ea"/>
                <a:ea typeface="+mn-ea"/>
              </a:rPr>
              <a:t>[0:L3]</a:t>
            </a:r>
          </a:p>
        </p:txBody>
      </p:sp>
      <p:cxnSp>
        <p:nvCxnSpPr>
          <p:cNvPr id="20" name="直線矢印コネクタ 19">
            <a:extLst>
              <a:ext uri="{FF2B5EF4-FFF2-40B4-BE49-F238E27FC236}">
                <a16:creationId xmlns:a16="http://schemas.microsoft.com/office/drawing/2014/main" id="{34AC8BA0-CD05-4F47-A812-47F519F3DACC}"/>
              </a:ext>
            </a:extLst>
          </p:cNvPr>
          <p:cNvCxnSpPr>
            <a:cxnSpLocks/>
          </p:cNvCxnSpPr>
          <p:nvPr/>
        </p:nvCxnSpPr>
        <p:spPr bwMode="auto">
          <a:xfrm flipH="1">
            <a:off x="1421965" y="4239009"/>
            <a:ext cx="990011" cy="0"/>
          </a:xfrm>
          <a:prstGeom prst="straightConnector1">
            <a:avLst/>
          </a:prstGeom>
          <a:noFill/>
          <a:ln w="9525" cap="flat" cmpd="sng" algn="ctr">
            <a:solidFill>
              <a:schemeClr val="tx1"/>
            </a:solidFill>
            <a:prstDash val="solid"/>
            <a:round/>
            <a:headEnd type="none" w="med" len="med"/>
            <a:tailEnd type="none"/>
          </a:ln>
          <a:effectLst/>
        </p:spPr>
      </p:cxnSp>
      <p:cxnSp>
        <p:nvCxnSpPr>
          <p:cNvPr id="25" name="直線矢印コネクタ 24">
            <a:extLst>
              <a:ext uri="{FF2B5EF4-FFF2-40B4-BE49-F238E27FC236}">
                <a16:creationId xmlns:a16="http://schemas.microsoft.com/office/drawing/2014/main" id="{1ADFA0AF-7012-4E8E-9A83-832464B7D0AE}"/>
              </a:ext>
            </a:extLst>
          </p:cNvPr>
          <p:cNvCxnSpPr>
            <a:cxnSpLocks/>
          </p:cNvCxnSpPr>
          <p:nvPr/>
        </p:nvCxnSpPr>
        <p:spPr bwMode="auto">
          <a:xfrm flipV="1">
            <a:off x="1421965" y="4239009"/>
            <a:ext cx="0" cy="450005"/>
          </a:xfrm>
          <a:prstGeom prst="straightConnector1">
            <a:avLst/>
          </a:prstGeom>
          <a:noFill/>
          <a:ln w="9525" cap="flat" cmpd="sng" algn="ctr">
            <a:solidFill>
              <a:schemeClr val="tx1"/>
            </a:solidFill>
            <a:prstDash val="solid"/>
            <a:round/>
            <a:headEnd type="none" w="med" len="med"/>
            <a:tailEnd type="none"/>
          </a:ln>
          <a:effectLst/>
        </p:spPr>
      </p:cxnSp>
      <p:cxnSp>
        <p:nvCxnSpPr>
          <p:cNvPr id="28" name="直線矢印コネクタ 27">
            <a:extLst>
              <a:ext uri="{FF2B5EF4-FFF2-40B4-BE49-F238E27FC236}">
                <a16:creationId xmlns:a16="http://schemas.microsoft.com/office/drawing/2014/main" id="{8E32D21E-9848-4D71-A4B6-8E662D3B4B0E}"/>
              </a:ext>
            </a:extLst>
          </p:cNvPr>
          <p:cNvCxnSpPr>
            <a:cxnSpLocks/>
            <a:stCxn id="8" idx="1"/>
          </p:cNvCxnSpPr>
          <p:nvPr/>
        </p:nvCxnSpPr>
        <p:spPr bwMode="auto">
          <a:xfrm flipH="1">
            <a:off x="1421966" y="4689014"/>
            <a:ext cx="270002" cy="0"/>
          </a:xfrm>
          <a:prstGeom prst="straightConnector1">
            <a:avLst/>
          </a:prstGeom>
          <a:noFill/>
          <a:ln w="9525" cap="flat" cmpd="sng" algn="ctr">
            <a:solidFill>
              <a:schemeClr val="tx1"/>
            </a:solidFill>
            <a:prstDash val="solid"/>
            <a:round/>
            <a:headEnd type="triangle" w="med" len="med"/>
            <a:tailEnd type="none"/>
          </a:ln>
          <a:effectLst/>
        </p:spPr>
      </p:cxnSp>
      <p:cxnSp>
        <p:nvCxnSpPr>
          <p:cNvPr id="30" name="直線矢印コネクタ 29">
            <a:extLst>
              <a:ext uri="{FF2B5EF4-FFF2-40B4-BE49-F238E27FC236}">
                <a16:creationId xmlns:a16="http://schemas.microsoft.com/office/drawing/2014/main" id="{FCF48907-B837-4D38-8A50-9197728F8846}"/>
              </a:ext>
            </a:extLst>
          </p:cNvPr>
          <p:cNvCxnSpPr>
            <a:cxnSpLocks/>
          </p:cNvCxnSpPr>
          <p:nvPr/>
        </p:nvCxnSpPr>
        <p:spPr bwMode="auto">
          <a:xfrm>
            <a:off x="2411976" y="4509012"/>
            <a:ext cx="4320048" cy="360004"/>
          </a:xfrm>
          <a:prstGeom prst="straightConnector1">
            <a:avLst/>
          </a:prstGeom>
          <a:ln>
            <a:headEnd type="none" w="med" len="med"/>
            <a:tailEnd type="triangle"/>
          </a:ln>
          <a:effectLst/>
        </p:spPr>
        <p:style>
          <a:lnRef idx="2">
            <a:schemeClr val="accent5"/>
          </a:lnRef>
          <a:fillRef idx="0">
            <a:schemeClr val="accent5"/>
          </a:fillRef>
          <a:effectRef idx="1">
            <a:schemeClr val="accent5"/>
          </a:effectRef>
          <a:fontRef idx="minor">
            <a:schemeClr val="tx1"/>
          </a:fontRef>
        </p:style>
      </p:cxnSp>
      <p:cxnSp>
        <p:nvCxnSpPr>
          <p:cNvPr id="33" name="直線矢印コネクタ 32">
            <a:extLst>
              <a:ext uri="{FF2B5EF4-FFF2-40B4-BE49-F238E27FC236}">
                <a16:creationId xmlns:a16="http://schemas.microsoft.com/office/drawing/2014/main" id="{4C19FD28-7DC7-4155-B339-BF41F8145854}"/>
              </a:ext>
            </a:extLst>
          </p:cNvPr>
          <p:cNvCxnSpPr>
            <a:cxnSpLocks/>
            <a:stCxn id="8" idx="0"/>
          </p:cNvCxnSpPr>
          <p:nvPr/>
        </p:nvCxnSpPr>
        <p:spPr bwMode="auto">
          <a:xfrm flipH="1">
            <a:off x="2411976" y="4509012"/>
            <a:ext cx="2115024" cy="360004"/>
          </a:xfrm>
          <a:prstGeom prst="straightConnector1">
            <a:avLst/>
          </a:prstGeom>
          <a:ln>
            <a:headEnd type="none" w="med" len="med"/>
            <a:tailEnd type="triangle"/>
          </a:ln>
          <a:effectLst/>
        </p:spPr>
        <p:style>
          <a:lnRef idx="2">
            <a:schemeClr val="accent5"/>
          </a:lnRef>
          <a:fillRef idx="0">
            <a:schemeClr val="accent5"/>
          </a:fillRef>
          <a:effectRef idx="1">
            <a:schemeClr val="accent5"/>
          </a:effectRef>
          <a:fontRef idx="minor">
            <a:schemeClr val="tx1"/>
          </a:fontRef>
        </p:style>
      </p:cxnSp>
      <p:cxnSp>
        <p:nvCxnSpPr>
          <p:cNvPr id="36" name="直線矢印コネクタ 35">
            <a:extLst>
              <a:ext uri="{FF2B5EF4-FFF2-40B4-BE49-F238E27FC236}">
                <a16:creationId xmlns:a16="http://schemas.microsoft.com/office/drawing/2014/main" id="{6E381C85-2644-41AC-9118-681CA86C102C}"/>
              </a:ext>
            </a:extLst>
          </p:cNvPr>
          <p:cNvCxnSpPr>
            <a:cxnSpLocks/>
            <a:endCxn id="8" idx="2"/>
          </p:cNvCxnSpPr>
          <p:nvPr/>
        </p:nvCxnSpPr>
        <p:spPr bwMode="auto">
          <a:xfrm flipH="1">
            <a:off x="4527000" y="4509012"/>
            <a:ext cx="2250026" cy="360004"/>
          </a:xfrm>
          <a:prstGeom prst="straightConnector1">
            <a:avLst/>
          </a:prstGeom>
          <a:ln>
            <a:headEnd type="none" w="med" len="med"/>
            <a:tailEnd type="triangle"/>
          </a:ln>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7068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0D624-5EE8-4B30-B567-F12C2EA60F8A}"/>
              </a:ext>
            </a:extLst>
          </p:cNvPr>
          <p:cNvSpPr>
            <a:spLocks noGrp="1"/>
          </p:cNvSpPr>
          <p:nvPr>
            <p:ph type="title"/>
          </p:nvPr>
        </p:nvSpPr>
        <p:spPr/>
        <p:txBody>
          <a:bodyPr/>
          <a:lstStyle/>
          <a:p>
            <a:r>
              <a:rPr kumimoji="1" lang="ja-JP" altLang="en-US" dirty="0"/>
              <a:t>バンク・インターリーブ</a:t>
            </a:r>
          </a:p>
        </p:txBody>
      </p:sp>
      <p:sp>
        <p:nvSpPr>
          <p:cNvPr id="3" name="テキスト プレースホルダー 2">
            <a:extLst>
              <a:ext uri="{FF2B5EF4-FFF2-40B4-BE49-F238E27FC236}">
                <a16:creationId xmlns:a16="http://schemas.microsoft.com/office/drawing/2014/main" id="{004818BF-0062-43D8-87B4-3F26C8E96C13}"/>
              </a:ext>
            </a:extLst>
          </p:cNvPr>
          <p:cNvSpPr>
            <a:spLocks noGrp="1"/>
          </p:cNvSpPr>
          <p:nvPr>
            <p:ph type="body" sz="quarter" idx="10"/>
          </p:nvPr>
        </p:nvSpPr>
        <p:spPr/>
        <p:txBody>
          <a:bodyPr/>
          <a:lstStyle/>
          <a:p>
            <a:r>
              <a:rPr kumimoji="1" lang="ja-JP" altLang="en-US" dirty="0"/>
              <a:t>論文にはほとんど書かれていない</a:t>
            </a:r>
            <a:endParaRPr kumimoji="1" lang="en-US" altLang="ja-JP" dirty="0"/>
          </a:p>
          <a:p>
            <a:pPr lvl="1"/>
            <a:r>
              <a:rPr kumimoji="1" lang="ja-JP" altLang="en-US" dirty="0"/>
              <a:t>しかし，比較的新しい </a:t>
            </a:r>
            <a:r>
              <a:rPr lang="en-US" altLang="ja-JP" dirty="0"/>
              <a:t>TAGE </a:t>
            </a:r>
            <a:r>
              <a:rPr lang="ja-JP" altLang="en-US" dirty="0"/>
              <a:t>の実装には入っている</a:t>
            </a:r>
            <a:endParaRPr lang="en-US" altLang="ja-JP" dirty="0"/>
          </a:p>
          <a:p>
            <a:pPr lvl="1"/>
            <a:r>
              <a:rPr lang="ja-JP" altLang="en-US" dirty="0"/>
              <a:t>詳細は </a:t>
            </a:r>
            <a:r>
              <a:rPr lang="en-US" altLang="ja-JP" dirty="0"/>
              <a:t>CBP </a:t>
            </a:r>
            <a:r>
              <a:rPr lang="ja-JP" altLang="en-US" dirty="0"/>
              <a:t>に投稿されている実装等を見る必要がある</a:t>
            </a:r>
            <a:endParaRPr lang="en-US" altLang="ja-JP" dirty="0"/>
          </a:p>
          <a:p>
            <a:r>
              <a:rPr kumimoji="1" lang="ja-JP" altLang="en-US" dirty="0"/>
              <a:t>かなり効果が高い</a:t>
            </a:r>
            <a:endParaRPr kumimoji="1" lang="en-US" altLang="ja-JP" dirty="0"/>
          </a:p>
          <a:p>
            <a:pPr lvl="1"/>
            <a:r>
              <a:rPr kumimoji="1" lang="en-US" altLang="ja-JP" dirty="0"/>
              <a:t>TAGE (2005) </a:t>
            </a:r>
            <a:r>
              <a:rPr kumimoji="1" lang="ja-JP" altLang="en-US" dirty="0"/>
              <a:t>と </a:t>
            </a:r>
            <a:r>
              <a:rPr kumimoji="1" lang="en-US" altLang="ja-JP" dirty="0"/>
              <a:t>TAGE (2015) </a:t>
            </a:r>
            <a:r>
              <a:rPr kumimoji="1" lang="ja-JP" altLang="en-US" dirty="0"/>
              <a:t>の差は，これの寄与が大きい</a:t>
            </a:r>
            <a:endParaRPr kumimoji="1" lang="en-US" altLang="ja-JP" dirty="0"/>
          </a:p>
          <a:p>
            <a:pPr lvl="1"/>
            <a:r>
              <a:rPr kumimoji="1" lang="ja-JP" altLang="en-US" dirty="0"/>
              <a:t>パーセプトロン系との主な性能差になっているとも言える</a:t>
            </a:r>
            <a:endParaRPr kumimoji="1" lang="en-US" altLang="ja-JP" dirty="0"/>
          </a:p>
          <a:p>
            <a:r>
              <a:rPr kumimoji="1" lang="ja-JP" altLang="en-US" dirty="0"/>
              <a:t>コンフリクトの可能性があがるため，タグの幅を少し増やしておく必要がある</a:t>
            </a:r>
          </a:p>
        </p:txBody>
      </p:sp>
    </p:spTree>
    <p:extLst>
      <p:ext uri="{BB962C8B-B14F-4D97-AF65-F5344CB8AC3E}">
        <p14:creationId xmlns:p14="http://schemas.microsoft.com/office/powerpoint/2010/main" val="2510978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88DFD6-C4A6-4CE5-9DE6-D6471349C152}"/>
              </a:ext>
            </a:extLst>
          </p:cNvPr>
          <p:cNvSpPr>
            <a:spLocks noGrp="1"/>
          </p:cNvSpPr>
          <p:nvPr>
            <p:ph type="title"/>
          </p:nvPr>
        </p:nvSpPr>
        <p:spPr/>
        <p:txBody>
          <a:bodyPr/>
          <a:lstStyle/>
          <a:p>
            <a:r>
              <a:rPr kumimoji="1" lang="en-US" altLang="ja-JP" dirty="0"/>
              <a:t>Statistical Corrector</a:t>
            </a:r>
            <a:endParaRPr kumimoji="1" lang="ja-JP" altLang="en-US" dirty="0"/>
          </a:p>
        </p:txBody>
      </p:sp>
      <p:sp>
        <p:nvSpPr>
          <p:cNvPr id="3" name="テキスト プレースホルダー 2">
            <a:extLst>
              <a:ext uri="{FF2B5EF4-FFF2-40B4-BE49-F238E27FC236}">
                <a16:creationId xmlns:a16="http://schemas.microsoft.com/office/drawing/2014/main" id="{86BCB7F4-8136-43A9-9A4F-92F66AE164E8}"/>
              </a:ext>
            </a:extLst>
          </p:cNvPr>
          <p:cNvSpPr>
            <a:spLocks noGrp="1"/>
          </p:cNvSpPr>
          <p:nvPr>
            <p:ph type="body" sz="quarter" idx="10"/>
          </p:nvPr>
        </p:nvSpPr>
        <p:spPr/>
        <p:txBody>
          <a:bodyPr/>
          <a:lstStyle/>
          <a:p>
            <a:r>
              <a:rPr kumimoji="1" lang="en-US" altLang="ja-JP" dirty="0"/>
              <a:t>TAGE-SC-L </a:t>
            </a:r>
            <a:r>
              <a:rPr kumimoji="1" lang="ja-JP" altLang="en-US" dirty="0"/>
              <a:t>の </a:t>
            </a:r>
            <a:r>
              <a:rPr kumimoji="1" lang="en-US" altLang="ja-JP" dirty="0"/>
              <a:t>SC (statistical corrector)</a:t>
            </a:r>
          </a:p>
          <a:p>
            <a:pPr lvl="1"/>
            <a:r>
              <a:rPr lang="en-US" altLang="ja-JP" sz="2000" i="1" dirty="0"/>
              <a:t>A. Seznec, </a:t>
            </a:r>
            <a:r>
              <a:rPr lang="en-US" altLang="ja-JP" i="1" dirty="0"/>
              <a:t>A New Case for the TAGE Branch Predictor</a:t>
            </a:r>
            <a:r>
              <a:rPr lang="ja-JP" altLang="en-US" i="1" dirty="0"/>
              <a:t>，</a:t>
            </a:r>
            <a:r>
              <a:rPr lang="en-US" altLang="ja-JP" i="1" dirty="0"/>
              <a:t>MICRO 2011</a:t>
            </a:r>
          </a:p>
          <a:p>
            <a:pPr lvl="1"/>
            <a:r>
              <a:rPr lang="en-US" altLang="ja-JP" sz="2000" i="1" dirty="0"/>
              <a:t>A. Seznec, </a:t>
            </a:r>
            <a:r>
              <a:rPr lang="en-US" altLang="ja-JP" i="1" dirty="0"/>
              <a:t>TAGE-SC-L Branch Predictors Again, CBP-5 2016</a:t>
            </a:r>
            <a:endParaRPr kumimoji="1" lang="en-US" altLang="ja-JP" i="1" dirty="0"/>
          </a:p>
          <a:p>
            <a:r>
              <a:rPr kumimoji="1" lang="ja-JP" altLang="en-US" dirty="0"/>
              <a:t>履歴には相関しないが，統計的に方向が偏ってる分岐がある</a:t>
            </a:r>
            <a:endParaRPr kumimoji="1" lang="en-US" altLang="ja-JP" dirty="0"/>
          </a:p>
          <a:p>
            <a:pPr lvl="1"/>
            <a:r>
              <a:rPr kumimoji="1" lang="ja-JP" altLang="en-US" dirty="0"/>
              <a:t>全く予測はできないが，７割ぐらいは </a:t>
            </a:r>
            <a:r>
              <a:rPr kumimoji="1" lang="en-US" altLang="ja-JP" dirty="0"/>
              <a:t>taken </a:t>
            </a:r>
            <a:r>
              <a:rPr kumimoji="1" lang="ja-JP" altLang="en-US" dirty="0"/>
              <a:t>など</a:t>
            </a:r>
            <a:endParaRPr kumimoji="1" lang="en-US" altLang="ja-JP" dirty="0"/>
          </a:p>
          <a:p>
            <a:pPr lvl="2"/>
            <a:r>
              <a:rPr kumimoji="1" lang="ja-JP" altLang="en-US" dirty="0"/>
              <a:t>精度が満たされたら脱出するループでニュートン法を実装</a:t>
            </a:r>
            <a:endParaRPr kumimoji="1" lang="en-US" altLang="ja-JP" dirty="0"/>
          </a:p>
          <a:p>
            <a:pPr lvl="1"/>
            <a:r>
              <a:rPr kumimoji="1" lang="ja-JP" altLang="en-US" dirty="0"/>
              <a:t>テーブルをただ荒らすだけになってしまう</a:t>
            </a:r>
            <a:endParaRPr kumimoji="1" lang="en-US" altLang="ja-JP" dirty="0"/>
          </a:p>
          <a:p>
            <a:r>
              <a:rPr kumimoji="1" lang="ja-JP" altLang="en-US" dirty="0"/>
              <a:t>そう言った分岐を検出して，補正する</a:t>
            </a:r>
            <a:endParaRPr kumimoji="1" lang="en-US" altLang="ja-JP" dirty="0"/>
          </a:p>
          <a:p>
            <a:pPr lvl="1"/>
            <a:r>
              <a:rPr kumimoji="1" lang="ja-JP" altLang="en-US" dirty="0"/>
              <a:t>補正器はある種のパーセプトロン（</a:t>
            </a:r>
            <a:r>
              <a:rPr kumimoji="1" lang="en-US" altLang="ja-JP" dirty="0"/>
              <a:t>GEHL</a:t>
            </a:r>
            <a:r>
              <a:rPr kumimoji="1" lang="ja-JP" altLang="en-US" dirty="0"/>
              <a:t>）予測器で構成</a:t>
            </a:r>
            <a:endParaRPr kumimoji="1" lang="en-US" altLang="ja-JP" dirty="0"/>
          </a:p>
          <a:p>
            <a:pPr lvl="1"/>
            <a:r>
              <a:rPr kumimoji="1" lang="ja-JP" altLang="en-US" dirty="0"/>
              <a:t>論文を読んでもほとんどわからないので，実装をみるしかない</a:t>
            </a:r>
          </a:p>
        </p:txBody>
      </p:sp>
    </p:spTree>
    <p:extLst>
      <p:ext uri="{BB962C8B-B14F-4D97-AF65-F5344CB8AC3E}">
        <p14:creationId xmlns:p14="http://schemas.microsoft.com/office/powerpoint/2010/main" val="1117332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1D9CA0-B3A0-40F9-81F5-C423FA26D047}"/>
              </a:ext>
            </a:extLst>
          </p:cNvPr>
          <p:cNvSpPr>
            <a:spLocks noGrp="1"/>
          </p:cNvSpPr>
          <p:nvPr>
            <p:ph type="title"/>
          </p:nvPr>
        </p:nvSpPr>
        <p:spPr/>
        <p:txBody>
          <a:bodyPr/>
          <a:lstStyle/>
          <a:p>
            <a:r>
              <a:rPr kumimoji="1" lang="ja-JP" altLang="en-US" dirty="0"/>
              <a:t>メタ予測器</a:t>
            </a:r>
          </a:p>
        </p:txBody>
      </p:sp>
      <p:sp>
        <p:nvSpPr>
          <p:cNvPr id="3" name="テキスト プレースホルダー 2">
            <a:extLst>
              <a:ext uri="{FF2B5EF4-FFF2-40B4-BE49-F238E27FC236}">
                <a16:creationId xmlns:a16="http://schemas.microsoft.com/office/drawing/2014/main" id="{645C1F63-37A2-4C52-BEBD-172B5FEBAA8B}"/>
              </a:ext>
            </a:extLst>
          </p:cNvPr>
          <p:cNvSpPr>
            <a:spLocks noGrp="1"/>
          </p:cNvSpPr>
          <p:nvPr>
            <p:ph type="body" sz="quarter" idx="10"/>
          </p:nvPr>
        </p:nvSpPr>
        <p:spPr/>
        <p:txBody>
          <a:bodyPr/>
          <a:lstStyle/>
          <a:p>
            <a:r>
              <a:rPr kumimoji="1" lang="en-US" altLang="ja-JP" dirty="0"/>
              <a:t>TAGE </a:t>
            </a:r>
            <a:r>
              <a:rPr kumimoji="1" lang="ja-JP" altLang="en-US" dirty="0"/>
              <a:t>は基本的には最長マッチ･･･</a:t>
            </a:r>
            <a:endParaRPr kumimoji="1" lang="en-US" altLang="ja-JP" dirty="0"/>
          </a:p>
          <a:p>
            <a:pPr lvl="1"/>
            <a:r>
              <a:rPr kumimoji="1" lang="ja-JP" altLang="en-US" dirty="0"/>
              <a:t>のはずだが，実際には最長</a:t>
            </a:r>
            <a:r>
              <a:rPr kumimoji="1" lang="en-US" altLang="ja-JP" dirty="0"/>
              <a:t>(pred)</a:t>
            </a:r>
            <a:r>
              <a:rPr kumimoji="1" lang="ja-JP" altLang="en-US" dirty="0"/>
              <a:t>と二番目</a:t>
            </a:r>
            <a:r>
              <a:rPr kumimoji="1" lang="en-US" altLang="ja-JP" dirty="0"/>
              <a:t>(</a:t>
            </a:r>
            <a:r>
              <a:rPr kumimoji="1" lang="en-US" altLang="ja-JP" dirty="0" err="1"/>
              <a:t>altpred</a:t>
            </a:r>
            <a:r>
              <a:rPr kumimoji="1" lang="en-US" altLang="ja-JP" dirty="0"/>
              <a:t>)</a:t>
            </a:r>
            <a:r>
              <a:rPr kumimoji="1" lang="ja-JP" altLang="en-US" dirty="0"/>
              <a:t>から選ぶ</a:t>
            </a:r>
            <a:endParaRPr kumimoji="1" lang="en-US" altLang="ja-JP" dirty="0"/>
          </a:p>
          <a:p>
            <a:r>
              <a:rPr kumimoji="1" lang="ja-JP" altLang="en-US" dirty="0"/>
              <a:t>これを選択するのが </a:t>
            </a:r>
            <a:r>
              <a:rPr kumimoji="1" lang="en-US" altLang="ja-JP" dirty="0"/>
              <a:t>meta predictor</a:t>
            </a:r>
          </a:p>
          <a:p>
            <a:pPr lvl="1"/>
            <a:r>
              <a:rPr kumimoji="1" lang="ja-JP" altLang="en-US" dirty="0"/>
              <a:t>最長履歴のエントリが確保されたばかりでカウンタが暖まっていない場合に，最長よりも二番目を選ぶ</a:t>
            </a:r>
            <a:endParaRPr kumimoji="1" lang="en-US" altLang="ja-JP" dirty="0"/>
          </a:p>
          <a:p>
            <a:pPr lvl="1"/>
            <a:r>
              <a:rPr kumimoji="1" lang="ja-JP" altLang="en-US" dirty="0"/>
              <a:t>最長履歴のカウンタの状態から判定</a:t>
            </a:r>
          </a:p>
        </p:txBody>
      </p:sp>
    </p:spTree>
    <p:extLst>
      <p:ext uri="{BB962C8B-B14F-4D97-AF65-F5344CB8AC3E}">
        <p14:creationId xmlns:p14="http://schemas.microsoft.com/office/powerpoint/2010/main" val="1525207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4280161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solidFill>
                  <a:schemeClr val="accent5"/>
                </a:solidFill>
              </a:rPr>
              <a:t>BATAGE </a:t>
            </a:r>
            <a:r>
              <a:rPr kumimoji="1" lang="ja-JP" altLang="en-US" dirty="0">
                <a:solidFill>
                  <a:schemeClr val="accent5"/>
                </a:solidFill>
              </a:rPr>
              <a:t>予測器</a:t>
            </a:r>
            <a:endParaRPr kumimoji="1" lang="en-US" altLang="ja-JP" dirty="0">
              <a:solidFill>
                <a:schemeClr val="accent5"/>
              </a:solidFill>
            </a:endParaRPr>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2254267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108E39-9A7A-4141-811F-B247640F4FF7}"/>
              </a:ext>
            </a:extLst>
          </p:cNvPr>
          <p:cNvSpPr>
            <a:spLocks noGrp="1"/>
          </p:cNvSpPr>
          <p:nvPr>
            <p:ph type="title"/>
          </p:nvPr>
        </p:nvSpPr>
        <p:spPr/>
        <p:txBody>
          <a:bodyPr/>
          <a:lstStyle/>
          <a:p>
            <a:r>
              <a:rPr kumimoji="1" lang="en-US" altLang="ja-JP" dirty="0"/>
              <a:t>BATAGE </a:t>
            </a:r>
            <a:r>
              <a:rPr kumimoji="1" lang="ja-JP" altLang="en-US" dirty="0"/>
              <a:t>（</a:t>
            </a:r>
            <a:r>
              <a:rPr lang="en-US" altLang="ja-JP" dirty="0"/>
              <a:t>Bayesian TAGE</a:t>
            </a:r>
            <a:r>
              <a:rPr kumimoji="1" lang="ja-JP" altLang="en-US" dirty="0"/>
              <a:t>）</a:t>
            </a:r>
          </a:p>
        </p:txBody>
      </p:sp>
      <p:sp>
        <p:nvSpPr>
          <p:cNvPr id="3" name="テキスト プレースホルダー 2">
            <a:extLst>
              <a:ext uri="{FF2B5EF4-FFF2-40B4-BE49-F238E27FC236}">
                <a16:creationId xmlns:a16="http://schemas.microsoft.com/office/drawing/2014/main" id="{10C88807-A31B-4D93-BAA5-70C4F4F5BFB7}"/>
              </a:ext>
            </a:extLst>
          </p:cNvPr>
          <p:cNvSpPr>
            <a:spLocks noGrp="1"/>
          </p:cNvSpPr>
          <p:nvPr>
            <p:ph type="body" sz="quarter" idx="10"/>
          </p:nvPr>
        </p:nvSpPr>
        <p:spPr/>
        <p:txBody>
          <a:bodyPr/>
          <a:lstStyle/>
          <a:p>
            <a:r>
              <a:rPr lang="en-US" altLang="ja-JP" i="1" dirty="0"/>
              <a:t>Pierre Michaud, An Alternative TAGE-like Conditional Branch Predictor, TACO 2018</a:t>
            </a:r>
            <a:endParaRPr kumimoji="1" lang="en-US" altLang="ja-JP" dirty="0"/>
          </a:p>
          <a:p>
            <a:pPr lvl="1"/>
            <a:r>
              <a:rPr kumimoji="1" lang="en-US" altLang="ja-JP" dirty="0"/>
              <a:t>TAGE</a:t>
            </a:r>
            <a:r>
              <a:rPr lang="ja-JP" altLang="en-US" dirty="0"/>
              <a:t> 自体の説明や問題点，分岐予測器の歴史などまでよくまとまっている（論文誌の論文）</a:t>
            </a:r>
            <a:endParaRPr kumimoji="1" lang="en-US" altLang="ja-JP" dirty="0"/>
          </a:p>
          <a:p>
            <a:pPr lvl="1"/>
            <a:r>
              <a:rPr kumimoji="1" lang="en-US" altLang="ja-JP" i="1" dirty="0">
                <a:hlinkClick r:id="rId2"/>
              </a:rPr>
              <a:t>https://files.inria.fr/pacap/michaud/BATAGE_simulator-1.zip</a:t>
            </a:r>
            <a:endParaRPr lang="en-US" altLang="ja-JP" i="1" dirty="0"/>
          </a:p>
          <a:p>
            <a:r>
              <a:rPr kumimoji="1" lang="en-US" altLang="ja-JP" dirty="0"/>
              <a:t>TAGE-SC-L </a:t>
            </a:r>
            <a:r>
              <a:rPr kumimoji="1" lang="ja-JP" altLang="en-US" dirty="0"/>
              <a:t>とおよそ同等の性能だが，構造が簡単</a:t>
            </a:r>
            <a:endParaRPr kumimoji="1" lang="en-US" altLang="ja-JP" dirty="0"/>
          </a:p>
          <a:p>
            <a:pPr lvl="1"/>
            <a:r>
              <a:rPr kumimoji="1" lang="ja-JP" altLang="en-US" dirty="0"/>
              <a:t>メタ予測器や統計補正を不要に</a:t>
            </a:r>
            <a:endParaRPr kumimoji="1" lang="en-US" altLang="ja-JP" dirty="0"/>
          </a:p>
        </p:txBody>
      </p:sp>
    </p:spTree>
    <p:extLst>
      <p:ext uri="{BB962C8B-B14F-4D97-AF65-F5344CB8AC3E}">
        <p14:creationId xmlns:p14="http://schemas.microsoft.com/office/powerpoint/2010/main" val="1149009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108E39-9A7A-4141-811F-B247640F4FF7}"/>
              </a:ext>
            </a:extLst>
          </p:cNvPr>
          <p:cNvSpPr>
            <a:spLocks noGrp="1"/>
          </p:cNvSpPr>
          <p:nvPr>
            <p:ph type="title"/>
          </p:nvPr>
        </p:nvSpPr>
        <p:spPr/>
        <p:txBody>
          <a:bodyPr/>
          <a:lstStyle/>
          <a:p>
            <a:r>
              <a:rPr kumimoji="1" lang="en-US" altLang="ja-JP" dirty="0"/>
              <a:t>TAGE </a:t>
            </a:r>
            <a:r>
              <a:rPr kumimoji="1" lang="ja-JP" altLang="en-US" dirty="0"/>
              <a:t>の問題：</a:t>
            </a:r>
            <a:r>
              <a:rPr lang="en-US" altLang="ja-JP" dirty="0"/>
              <a:t>Cold counter problem</a:t>
            </a:r>
          </a:p>
        </p:txBody>
      </p:sp>
      <p:sp>
        <p:nvSpPr>
          <p:cNvPr id="3" name="テキスト プレースホルダー 2">
            <a:extLst>
              <a:ext uri="{FF2B5EF4-FFF2-40B4-BE49-F238E27FC236}">
                <a16:creationId xmlns:a16="http://schemas.microsoft.com/office/drawing/2014/main" id="{10C88807-A31B-4D93-BAA5-70C4F4F5BFB7}"/>
              </a:ext>
            </a:extLst>
          </p:cNvPr>
          <p:cNvSpPr>
            <a:spLocks noGrp="1"/>
          </p:cNvSpPr>
          <p:nvPr>
            <p:ph type="body" sz="quarter" idx="10"/>
          </p:nvPr>
        </p:nvSpPr>
        <p:spPr>
          <a:xfrm>
            <a:off x="251952" y="1088974"/>
            <a:ext cx="8640096" cy="1890021"/>
          </a:xfrm>
        </p:spPr>
        <p:txBody>
          <a:bodyPr/>
          <a:lstStyle/>
          <a:p>
            <a:r>
              <a:rPr lang="en-US" altLang="ja-JP" dirty="0"/>
              <a:t>Cold counter problem</a:t>
            </a:r>
          </a:p>
          <a:p>
            <a:pPr lvl="1"/>
            <a:r>
              <a:rPr kumimoji="1" lang="ja-JP" altLang="en-US" dirty="0"/>
              <a:t>暖まっていないカウンタが精度を下げてしまう問題</a:t>
            </a:r>
            <a:endParaRPr kumimoji="1" lang="en-US" altLang="ja-JP" dirty="0"/>
          </a:p>
          <a:p>
            <a:pPr lvl="1"/>
            <a:r>
              <a:rPr kumimoji="1" lang="ja-JP" altLang="en-US" dirty="0"/>
              <a:t>統計的な偏りがあると，カウンタが振動してなかなか暖まらない</a:t>
            </a:r>
            <a:endParaRPr kumimoji="1" lang="en-US" altLang="ja-JP" dirty="0"/>
          </a:p>
          <a:p>
            <a:pPr lvl="2"/>
            <a:r>
              <a:rPr kumimoji="1" lang="ja-JP" altLang="en-US" dirty="0"/>
              <a:t>カウンタの初期値をどうするか？</a:t>
            </a:r>
            <a:endParaRPr kumimoji="1" lang="en-US" altLang="ja-JP" dirty="0"/>
          </a:p>
          <a:p>
            <a:r>
              <a:rPr kumimoji="1" lang="ja-JP" altLang="en-US" dirty="0"/>
              <a:t>例：確率 </a:t>
            </a:r>
            <a:r>
              <a:rPr kumimoji="1" lang="en-US" altLang="ja-JP" dirty="0"/>
              <a:t>0.1 </a:t>
            </a:r>
            <a:r>
              <a:rPr kumimoji="1" lang="ja-JP" altLang="en-US" dirty="0"/>
              <a:t>で </a:t>
            </a:r>
            <a:r>
              <a:rPr kumimoji="1" lang="en-US" altLang="ja-JP" dirty="0"/>
              <a:t>taken </a:t>
            </a:r>
            <a:r>
              <a:rPr kumimoji="1" lang="ja-JP" altLang="en-US" dirty="0"/>
              <a:t>の場合はすぐ収束するが，</a:t>
            </a:r>
            <a:r>
              <a:rPr kumimoji="1" lang="en-US" altLang="ja-JP" dirty="0"/>
              <a:t>0.3 </a:t>
            </a:r>
            <a:r>
              <a:rPr kumimoji="1" lang="ja-JP" altLang="en-US" dirty="0"/>
              <a:t>では時間がかかる</a:t>
            </a:r>
            <a:endParaRPr kumimoji="1" lang="en-US" altLang="ja-JP" dirty="0"/>
          </a:p>
        </p:txBody>
      </p:sp>
      <p:pic>
        <p:nvPicPr>
          <p:cNvPr id="5" name="図 4">
            <a:extLst>
              <a:ext uri="{FF2B5EF4-FFF2-40B4-BE49-F238E27FC236}">
                <a16:creationId xmlns:a16="http://schemas.microsoft.com/office/drawing/2014/main" id="{71A58946-7CAE-4B2E-B0E4-BCC1EB50486A}"/>
              </a:ext>
            </a:extLst>
          </p:cNvPr>
          <p:cNvPicPr>
            <a:picLocks noChangeAspect="1"/>
          </p:cNvPicPr>
          <p:nvPr/>
        </p:nvPicPr>
        <p:blipFill>
          <a:blip r:embed="rId2"/>
          <a:stretch>
            <a:fillRect/>
          </a:stretch>
        </p:blipFill>
        <p:spPr>
          <a:xfrm>
            <a:off x="1241963" y="3519001"/>
            <a:ext cx="6974789" cy="3055239"/>
          </a:xfrm>
          <a:prstGeom prst="rect">
            <a:avLst/>
          </a:prstGeom>
        </p:spPr>
      </p:pic>
    </p:spTree>
    <p:extLst>
      <p:ext uri="{BB962C8B-B14F-4D97-AF65-F5344CB8AC3E}">
        <p14:creationId xmlns:p14="http://schemas.microsoft.com/office/powerpoint/2010/main" val="2288571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85C7C0C-6ACF-4CE5-82E0-5FAA37F2F9F2}"/>
              </a:ext>
            </a:extLst>
          </p:cNvPr>
          <p:cNvPicPr>
            <a:picLocks noChangeAspect="1"/>
          </p:cNvPicPr>
          <p:nvPr/>
        </p:nvPicPr>
        <p:blipFill>
          <a:blip r:embed="rId2"/>
          <a:stretch>
            <a:fillRect/>
          </a:stretch>
        </p:blipFill>
        <p:spPr>
          <a:xfrm>
            <a:off x="0" y="4869016"/>
            <a:ext cx="9144000" cy="1859365"/>
          </a:xfrm>
          <a:prstGeom prst="rect">
            <a:avLst/>
          </a:prstGeom>
        </p:spPr>
      </p:pic>
      <p:sp>
        <p:nvSpPr>
          <p:cNvPr id="2" name="タイトル 1">
            <a:extLst>
              <a:ext uri="{FF2B5EF4-FFF2-40B4-BE49-F238E27FC236}">
                <a16:creationId xmlns:a16="http://schemas.microsoft.com/office/drawing/2014/main" id="{137B64B6-8AE4-4A7A-82C5-84F9928CDB56}"/>
              </a:ext>
            </a:extLst>
          </p:cNvPr>
          <p:cNvSpPr>
            <a:spLocks noGrp="1"/>
          </p:cNvSpPr>
          <p:nvPr>
            <p:ph type="title"/>
          </p:nvPr>
        </p:nvSpPr>
        <p:spPr/>
        <p:txBody>
          <a:bodyPr/>
          <a:lstStyle/>
          <a:p>
            <a:r>
              <a:rPr kumimoji="1" lang="en-US" altLang="ja-JP" dirty="0"/>
              <a:t>BATAGE </a:t>
            </a:r>
            <a:r>
              <a:rPr kumimoji="1" lang="ja-JP" altLang="en-US" dirty="0"/>
              <a:t>のアプローチ</a:t>
            </a:r>
          </a:p>
        </p:txBody>
      </p:sp>
      <p:sp>
        <p:nvSpPr>
          <p:cNvPr id="3" name="テキスト プレースホルダー 2">
            <a:extLst>
              <a:ext uri="{FF2B5EF4-FFF2-40B4-BE49-F238E27FC236}">
                <a16:creationId xmlns:a16="http://schemas.microsoft.com/office/drawing/2014/main" id="{29B7C7EE-7549-4DBA-AA69-5E5EE1A60793}"/>
              </a:ext>
            </a:extLst>
          </p:cNvPr>
          <p:cNvSpPr>
            <a:spLocks noGrp="1"/>
          </p:cNvSpPr>
          <p:nvPr>
            <p:ph type="body" sz="quarter" idx="10"/>
          </p:nvPr>
        </p:nvSpPr>
        <p:spPr>
          <a:xfrm>
            <a:off x="611956" y="1268976"/>
            <a:ext cx="8280092" cy="2790030"/>
          </a:xfrm>
        </p:spPr>
        <p:txBody>
          <a:bodyPr/>
          <a:lstStyle/>
          <a:p>
            <a:endParaRPr kumimoji="1" lang="ja-JP" altLang="en-US" dirty="0"/>
          </a:p>
          <a:p>
            <a:r>
              <a:rPr kumimoji="1" lang="en-US" altLang="ja-JP" dirty="0"/>
              <a:t>dual counter (n0/n1) </a:t>
            </a:r>
            <a:r>
              <a:rPr kumimoji="1" lang="ja-JP" altLang="en-US" dirty="0"/>
              <a:t>の導入</a:t>
            </a:r>
            <a:endParaRPr kumimoji="1" lang="en-US" altLang="ja-JP" dirty="0"/>
          </a:p>
          <a:p>
            <a:pPr lvl="1"/>
            <a:r>
              <a:rPr lang="en-US" altLang="ja-JP" dirty="0"/>
              <a:t>taken/not taken </a:t>
            </a:r>
            <a:r>
              <a:rPr lang="ja-JP" altLang="en-US" dirty="0"/>
              <a:t>をそれぞれ数える</a:t>
            </a:r>
            <a:endParaRPr lang="en-US" altLang="ja-JP" dirty="0"/>
          </a:p>
          <a:p>
            <a:pPr lvl="2"/>
            <a:r>
              <a:rPr lang="ja-JP" altLang="en-US" dirty="0"/>
              <a:t>合計値から暖まり具合がわかる</a:t>
            </a:r>
            <a:endParaRPr lang="en-US" altLang="ja-JP" dirty="0"/>
          </a:p>
          <a:p>
            <a:pPr lvl="1"/>
            <a:r>
              <a:rPr kumimoji="1" lang="en-US" altLang="ja-JP" dirty="0"/>
              <a:t>TAGE </a:t>
            </a:r>
            <a:r>
              <a:rPr kumimoji="1" lang="ja-JP" altLang="en-US" dirty="0"/>
              <a:t>の飽和カウンタでは暖まっているのかどうかわからない</a:t>
            </a:r>
          </a:p>
          <a:p>
            <a:pPr lvl="2"/>
            <a:r>
              <a:rPr kumimoji="1" lang="en-US" altLang="ja-JP" dirty="0"/>
              <a:t>up 10/down 8</a:t>
            </a:r>
            <a:r>
              <a:rPr kumimoji="1" lang="ja-JP" altLang="en-US" dirty="0"/>
              <a:t>→</a:t>
            </a:r>
            <a:r>
              <a:rPr kumimoji="1" lang="en-US" altLang="ja-JP" dirty="0"/>
              <a:t>2 </a:t>
            </a:r>
            <a:r>
              <a:rPr kumimoji="1" lang="ja-JP" altLang="en-US" dirty="0"/>
              <a:t>と，</a:t>
            </a:r>
            <a:r>
              <a:rPr kumimoji="1" lang="en-US" altLang="ja-JP" dirty="0"/>
              <a:t>up2/down 0</a:t>
            </a:r>
            <a:r>
              <a:rPr kumimoji="1" lang="ja-JP" altLang="en-US" dirty="0"/>
              <a:t>→</a:t>
            </a:r>
            <a:r>
              <a:rPr kumimoji="1" lang="en-US" altLang="ja-JP" dirty="0"/>
              <a:t>2 </a:t>
            </a:r>
            <a:r>
              <a:rPr kumimoji="1" lang="ja-JP" altLang="en-US" dirty="0"/>
              <a:t>は見分けが付かない</a:t>
            </a:r>
            <a:endParaRPr lang="en-US" altLang="ja-JP" dirty="0"/>
          </a:p>
        </p:txBody>
      </p:sp>
    </p:spTree>
    <p:extLst>
      <p:ext uri="{BB962C8B-B14F-4D97-AF65-F5344CB8AC3E}">
        <p14:creationId xmlns:p14="http://schemas.microsoft.com/office/powerpoint/2010/main" val="4226875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4405E0-7E29-438A-957A-A455D095D522}"/>
              </a:ext>
            </a:extLst>
          </p:cNvPr>
          <p:cNvSpPr>
            <a:spLocks noGrp="1"/>
          </p:cNvSpPr>
          <p:nvPr>
            <p:ph type="title"/>
          </p:nvPr>
        </p:nvSpPr>
        <p:spPr/>
        <p:txBody>
          <a:bodyPr/>
          <a:lstStyle/>
          <a:p>
            <a:r>
              <a:rPr kumimoji="1" lang="en-US" altLang="ja-JP" dirty="0"/>
              <a:t>Dual counter </a:t>
            </a:r>
            <a:r>
              <a:rPr kumimoji="1" lang="ja-JP" altLang="en-US" dirty="0"/>
              <a:t>により統計補正や </a:t>
            </a:r>
            <a:r>
              <a:rPr lang="en-US" altLang="ja-JP" dirty="0" err="1"/>
              <a:t>altpred</a:t>
            </a:r>
            <a:r>
              <a:rPr lang="en-US" altLang="ja-JP" dirty="0"/>
              <a:t> </a:t>
            </a:r>
            <a:r>
              <a:rPr lang="ja-JP" altLang="en-US" dirty="0"/>
              <a:t>が不要に</a:t>
            </a:r>
            <a:r>
              <a:rPr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E8551F0B-9A11-4748-9073-8F8EC7100306}"/>
              </a:ext>
            </a:extLst>
          </p:cNvPr>
          <p:cNvSpPr>
            <a:spLocks noGrp="1"/>
          </p:cNvSpPr>
          <p:nvPr>
            <p:ph type="body" sz="quarter" idx="10"/>
          </p:nvPr>
        </p:nvSpPr>
        <p:spPr>
          <a:xfrm>
            <a:off x="611956" y="1088975"/>
            <a:ext cx="8280092" cy="1260014"/>
          </a:xfrm>
        </p:spPr>
        <p:txBody>
          <a:bodyPr/>
          <a:lstStyle/>
          <a:p>
            <a:r>
              <a:rPr kumimoji="1" lang="ja-JP" altLang="en-US" dirty="0"/>
              <a:t>暖まり具合が </a:t>
            </a:r>
            <a:r>
              <a:rPr lang="en-US" altLang="ja-JP" dirty="0"/>
              <a:t>dual counter </a:t>
            </a:r>
            <a:r>
              <a:rPr lang="ja-JP" altLang="en-US" dirty="0"/>
              <a:t>の合計値から判断できる</a:t>
            </a:r>
            <a:endParaRPr lang="en-US" altLang="ja-JP" dirty="0"/>
          </a:p>
          <a:p>
            <a:pPr lvl="1"/>
            <a:r>
              <a:rPr kumimoji="1" lang="ja-JP" altLang="en-US" dirty="0"/>
              <a:t>暖まっていない場合は，より暖まっている短い履歴を使う</a:t>
            </a:r>
          </a:p>
        </p:txBody>
      </p:sp>
      <p:pic>
        <p:nvPicPr>
          <p:cNvPr id="5" name="図 4">
            <a:extLst>
              <a:ext uri="{FF2B5EF4-FFF2-40B4-BE49-F238E27FC236}">
                <a16:creationId xmlns:a16="http://schemas.microsoft.com/office/drawing/2014/main" id="{B06175A5-9C53-4302-8166-BF7150B987E7}"/>
              </a:ext>
            </a:extLst>
          </p:cNvPr>
          <p:cNvPicPr>
            <a:picLocks noChangeAspect="1"/>
          </p:cNvPicPr>
          <p:nvPr/>
        </p:nvPicPr>
        <p:blipFill>
          <a:blip r:embed="rId2"/>
          <a:stretch>
            <a:fillRect/>
          </a:stretch>
        </p:blipFill>
        <p:spPr>
          <a:xfrm>
            <a:off x="1061961" y="2978995"/>
            <a:ext cx="6732024" cy="3327834"/>
          </a:xfrm>
          <a:prstGeom prst="rect">
            <a:avLst/>
          </a:prstGeom>
        </p:spPr>
      </p:pic>
    </p:spTree>
    <p:extLst>
      <p:ext uri="{BB962C8B-B14F-4D97-AF65-F5344CB8AC3E}">
        <p14:creationId xmlns:p14="http://schemas.microsoft.com/office/powerpoint/2010/main" val="31158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85C7C0C-6ACF-4CE5-82E0-5FAA37F2F9F2}"/>
              </a:ext>
            </a:extLst>
          </p:cNvPr>
          <p:cNvPicPr>
            <a:picLocks noChangeAspect="1"/>
          </p:cNvPicPr>
          <p:nvPr/>
        </p:nvPicPr>
        <p:blipFill>
          <a:blip r:embed="rId2"/>
          <a:stretch>
            <a:fillRect/>
          </a:stretch>
        </p:blipFill>
        <p:spPr>
          <a:xfrm>
            <a:off x="0" y="4869016"/>
            <a:ext cx="9144000" cy="1859365"/>
          </a:xfrm>
          <a:prstGeom prst="rect">
            <a:avLst/>
          </a:prstGeom>
        </p:spPr>
      </p:pic>
      <p:sp>
        <p:nvSpPr>
          <p:cNvPr id="2" name="タイトル 1">
            <a:extLst>
              <a:ext uri="{FF2B5EF4-FFF2-40B4-BE49-F238E27FC236}">
                <a16:creationId xmlns:a16="http://schemas.microsoft.com/office/drawing/2014/main" id="{137B64B6-8AE4-4A7A-82C5-84F9928CDB56}"/>
              </a:ext>
            </a:extLst>
          </p:cNvPr>
          <p:cNvSpPr>
            <a:spLocks noGrp="1"/>
          </p:cNvSpPr>
          <p:nvPr>
            <p:ph type="title"/>
          </p:nvPr>
        </p:nvSpPr>
        <p:spPr/>
        <p:txBody>
          <a:bodyPr/>
          <a:lstStyle/>
          <a:p>
            <a:r>
              <a:rPr lang="ja-JP" altLang="en-US" dirty="0"/>
              <a:t>置き換え</a:t>
            </a:r>
            <a:endParaRPr lang="en-US" altLang="ja-JP" dirty="0"/>
          </a:p>
        </p:txBody>
      </p:sp>
      <p:sp>
        <p:nvSpPr>
          <p:cNvPr id="3" name="テキスト プレースホルダー 2">
            <a:extLst>
              <a:ext uri="{FF2B5EF4-FFF2-40B4-BE49-F238E27FC236}">
                <a16:creationId xmlns:a16="http://schemas.microsoft.com/office/drawing/2014/main" id="{29B7C7EE-7549-4DBA-AA69-5E5EE1A60793}"/>
              </a:ext>
            </a:extLst>
          </p:cNvPr>
          <p:cNvSpPr>
            <a:spLocks noGrp="1"/>
          </p:cNvSpPr>
          <p:nvPr>
            <p:ph type="body" sz="quarter" idx="10"/>
          </p:nvPr>
        </p:nvSpPr>
        <p:spPr>
          <a:xfrm>
            <a:off x="611956" y="1268975"/>
            <a:ext cx="8460094" cy="3690041"/>
          </a:xfrm>
        </p:spPr>
        <p:txBody>
          <a:bodyPr/>
          <a:lstStyle/>
          <a:p>
            <a:r>
              <a:rPr lang="en-US" altLang="ja-JP" dirty="0"/>
              <a:t>TAGE</a:t>
            </a:r>
            <a:r>
              <a:rPr lang="ja-JP" altLang="en-US" dirty="0"/>
              <a:t>：</a:t>
            </a:r>
            <a:r>
              <a:rPr lang="en-US" altLang="ja-JP" dirty="0"/>
              <a:t>u bit </a:t>
            </a:r>
            <a:r>
              <a:rPr lang="ja-JP" altLang="en-US" dirty="0"/>
              <a:t>とグローバルカウンタで制御</a:t>
            </a:r>
            <a:endParaRPr lang="en-US" altLang="ja-JP" dirty="0"/>
          </a:p>
          <a:p>
            <a:pPr lvl="1"/>
            <a:r>
              <a:rPr lang="ja-JP" altLang="en-US" dirty="0"/>
              <a:t>自身が正解 </a:t>
            </a:r>
            <a:r>
              <a:rPr lang="en-US" altLang="ja-JP" dirty="0"/>
              <a:t>+ </a:t>
            </a:r>
            <a:r>
              <a:rPr lang="en-US" altLang="ja-JP" dirty="0" err="1"/>
              <a:t>altpred</a:t>
            </a:r>
            <a:r>
              <a:rPr lang="en-US" altLang="ja-JP" dirty="0"/>
              <a:t> </a:t>
            </a:r>
            <a:r>
              <a:rPr lang="ja-JP" altLang="en-US" dirty="0"/>
              <a:t>がミスの場合に </a:t>
            </a:r>
            <a:r>
              <a:rPr lang="en-US" altLang="ja-JP" dirty="0"/>
              <a:t>u bit </a:t>
            </a:r>
            <a:r>
              <a:rPr lang="ja-JP" altLang="en-US" dirty="0"/>
              <a:t>をセットしてロック</a:t>
            </a:r>
            <a:endParaRPr lang="en-US" altLang="ja-JP" dirty="0"/>
          </a:p>
          <a:p>
            <a:pPr lvl="2"/>
            <a:r>
              <a:rPr lang="ja-JP" altLang="en-US" dirty="0"/>
              <a:t>そのエントリを守る</a:t>
            </a:r>
            <a:endParaRPr lang="en-US" altLang="ja-JP" dirty="0"/>
          </a:p>
          <a:p>
            <a:pPr lvl="1"/>
            <a:r>
              <a:rPr lang="ja-JP" altLang="en-US" dirty="0"/>
              <a:t>ミスが全体に増えてきたら </a:t>
            </a:r>
            <a:r>
              <a:rPr lang="en-US" altLang="ja-JP" dirty="0"/>
              <a:t>u </a:t>
            </a:r>
            <a:r>
              <a:rPr lang="ja-JP" altLang="en-US" dirty="0"/>
              <a:t>を全体に解除</a:t>
            </a:r>
            <a:endParaRPr lang="en-US" altLang="ja-JP" dirty="0"/>
          </a:p>
          <a:p>
            <a:r>
              <a:rPr lang="en-US" altLang="ja-JP" dirty="0"/>
              <a:t>BATAGE</a:t>
            </a:r>
            <a:r>
              <a:rPr lang="ja-JP" altLang="en-US" dirty="0"/>
              <a:t>：確信度が低い場合に行う</a:t>
            </a:r>
            <a:endParaRPr lang="en-US" altLang="ja-JP" dirty="0"/>
          </a:p>
          <a:p>
            <a:pPr lvl="1"/>
            <a:r>
              <a:rPr lang="en-US" altLang="ja-JP" dirty="0"/>
              <a:t>dual counter </a:t>
            </a:r>
            <a:r>
              <a:rPr lang="ja-JP" altLang="en-US" dirty="0"/>
              <a:t>を </a:t>
            </a:r>
            <a:r>
              <a:rPr lang="en-US" altLang="ja-JP" dirty="0"/>
              <a:t>decay </a:t>
            </a:r>
            <a:r>
              <a:rPr lang="ja-JP" altLang="en-US" dirty="0"/>
              <a:t>させていく</a:t>
            </a:r>
            <a:endParaRPr lang="en-US" altLang="ja-JP" dirty="0"/>
          </a:p>
          <a:p>
            <a:pPr lvl="1"/>
            <a:r>
              <a:rPr lang="ja-JP" altLang="en-US" dirty="0"/>
              <a:t>アクセスが来ないと下がってくる</a:t>
            </a:r>
            <a:endParaRPr lang="en-US" altLang="ja-JP" dirty="0"/>
          </a:p>
        </p:txBody>
      </p:sp>
    </p:spTree>
    <p:extLst>
      <p:ext uri="{BB962C8B-B14F-4D97-AF65-F5344CB8AC3E}">
        <p14:creationId xmlns:p14="http://schemas.microsoft.com/office/powerpoint/2010/main" val="2615298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CC04A-6870-4F65-A1C8-2EC41CFD0CAD}"/>
              </a:ext>
            </a:extLst>
          </p:cNvPr>
          <p:cNvSpPr>
            <a:spLocks noGrp="1"/>
          </p:cNvSpPr>
          <p:nvPr>
            <p:ph type="title"/>
          </p:nvPr>
        </p:nvSpPr>
        <p:spPr/>
        <p:txBody>
          <a:bodyPr/>
          <a:lstStyle/>
          <a:p>
            <a:r>
              <a:rPr kumimoji="1" lang="en-US" altLang="ja-JP" dirty="0"/>
              <a:t>Controlled allocation throttling (CAT)</a:t>
            </a:r>
            <a:endParaRPr kumimoji="1" lang="ja-JP" altLang="en-US" dirty="0"/>
          </a:p>
        </p:txBody>
      </p:sp>
      <p:sp>
        <p:nvSpPr>
          <p:cNvPr id="3" name="テキスト プレースホルダー 2">
            <a:extLst>
              <a:ext uri="{FF2B5EF4-FFF2-40B4-BE49-F238E27FC236}">
                <a16:creationId xmlns:a16="http://schemas.microsoft.com/office/drawing/2014/main" id="{E879E2FA-B81E-45E3-ABC3-32488084B389}"/>
              </a:ext>
            </a:extLst>
          </p:cNvPr>
          <p:cNvSpPr>
            <a:spLocks noGrp="1"/>
          </p:cNvSpPr>
          <p:nvPr>
            <p:ph type="body" sz="quarter" idx="10"/>
          </p:nvPr>
        </p:nvSpPr>
        <p:spPr/>
        <p:txBody>
          <a:bodyPr/>
          <a:lstStyle/>
          <a:p>
            <a:r>
              <a:rPr lang="ja-JP" altLang="en-US" dirty="0"/>
              <a:t>予測困難な分岐では置き換え確率を </a:t>
            </a:r>
            <a:r>
              <a:rPr lang="en-US" altLang="ja-JP" dirty="0"/>
              <a:t>1 </a:t>
            </a:r>
            <a:r>
              <a:rPr lang="ja-JP" altLang="en-US" dirty="0"/>
              <a:t>より下げると精度が上がることが分かっている</a:t>
            </a:r>
            <a:endParaRPr lang="en-US" altLang="ja-JP" dirty="0"/>
          </a:p>
          <a:p>
            <a:pPr lvl="1"/>
            <a:r>
              <a:rPr lang="ja-JP" altLang="en-US" dirty="0"/>
              <a:t>下手にやると，大きく精度が下がる場合がある</a:t>
            </a:r>
            <a:endParaRPr lang="en-US" altLang="ja-JP" dirty="0"/>
          </a:p>
          <a:p>
            <a:pPr lvl="1"/>
            <a:r>
              <a:rPr lang="ja-JP" altLang="en-US" dirty="0"/>
              <a:t>置き換え確率を全体の暖まり具合（確信度）から算出</a:t>
            </a:r>
            <a:endParaRPr lang="en-US" altLang="ja-JP" dirty="0"/>
          </a:p>
          <a:p>
            <a:r>
              <a:rPr kumimoji="1" lang="en-US" altLang="ja-JP" dirty="0"/>
              <a:t>CAT </a:t>
            </a:r>
            <a:r>
              <a:rPr kumimoji="1" lang="ja-JP" altLang="en-US" dirty="0"/>
              <a:t>を導入しないと，良くチューンされた </a:t>
            </a:r>
            <a:r>
              <a:rPr lang="en-US" altLang="ja-JP" dirty="0"/>
              <a:t>TAGE </a:t>
            </a:r>
            <a:r>
              <a:rPr lang="ja-JP" altLang="en-US" dirty="0"/>
              <a:t>に負けるらしい</a:t>
            </a:r>
            <a:endParaRPr kumimoji="1" lang="ja-JP" altLang="en-US" dirty="0"/>
          </a:p>
        </p:txBody>
      </p:sp>
    </p:spTree>
    <p:extLst>
      <p:ext uri="{BB962C8B-B14F-4D97-AF65-F5344CB8AC3E}">
        <p14:creationId xmlns:p14="http://schemas.microsoft.com/office/powerpoint/2010/main" val="235408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solidFill>
                  <a:schemeClr val="accent5"/>
                </a:solidFill>
              </a:rPr>
              <a:t>TAGE </a:t>
            </a:r>
            <a:r>
              <a:rPr kumimoji="1" lang="ja-JP" altLang="en-US" dirty="0">
                <a:solidFill>
                  <a:schemeClr val="accent5"/>
                </a:solidFill>
              </a:rPr>
              <a:t>の実装</a:t>
            </a:r>
            <a:endParaRPr kumimoji="1" lang="en-US" altLang="ja-JP" dirty="0">
              <a:solidFill>
                <a:schemeClr val="accent5"/>
              </a:solidFill>
            </a:endParaRPr>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247151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1EFAE-8137-4F2E-B770-FFFB89822DE7}"/>
              </a:ext>
            </a:extLst>
          </p:cNvPr>
          <p:cNvSpPr>
            <a:spLocks noGrp="1"/>
          </p:cNvSpPr>
          <p:nvPr>
            <p:ph type="title"/>
          </p:nvPr>
        </p:nvSpPr>
        <p:spPr/>
        <p:txBody>
          <a:bodyPr/>
          <a:lstStyle/>
          <a:p>
            <a:r>
              <a:rPr kumimoji="1" lang="en-US" altLang="ja-JP" dirty="0"/>
              <a:t>TAGE </a:t>
            </a:r>
            <a:r>
              <a:rPr kumimoji="1" lang="ja-JP" altLang="en-US" dirty="0"/>
              <a:t>の実装：履歴の折りたたみ</a:t>
            </a:r>
          </a:p>
        </p:txBody>
      </p:sp>
      <p:sp>
        <p:nvSpPr>
          <p:cNvPr id="3" name="テキスト プレースホルダー 2">
            <a:extLst>
              <a:ext uri="{FF2B5EF4-FFF2-40B4-BE49-F238E27FC236}">
                <a16:creationId xmlns:a16="http://schemas.microsoft.com/office/drawing/2014/main" id="{65C2820C-92FF-4628-9593-405B18E244AA}"/>
              </a:ext>
            </a:extLst>
          </p:cNvPr>
          <p:cNvSpPr>
            <a:spLocks noGrp="1"/>
          </p:cNvSpPr>
          <p:nvPr>
            <p:ph type="body" sz="quarter" idx="10"/>
          </p:nvPr>
        </p:nvSpPr>
        <p:spPr>
          <a:xfrm>
            <a:off x="611956" y="818971"/>
            <a:ext cx="8280092" cy="2520028"/>
          </a:xfrm>
        </p:spPr>
        <p:txBody>
          <a:bodyPr/>
          <a:lstStyle/>
          <a:p>
            <a:endParaRPr lang="en-US" altLang="ja-JP" b="0" i="1" dirty="0">
              <a:effectLst/>
              <a:latin typeface="+mn-ea"/>
              <a:ea typeface="+mn-ea"/>
            </a:endParaRPr>
          </a:p>
          <a:p>
            <a:r>
              <a:rPr lang="ja-JP" altLang="en-US" b="0" i="1" dirty="0">
                <a:effectLst/>
                <a:latin typeface="+mn-ea"/>
                <a:ea typeface="+mn-ea"/>
              </a:rPr>
              <a:t>長い履歴からハッシュ値をどう高速に作るか</a:t>
            </a:r>
            <a:endParaRPr lang="en-US" altLang="ja-JP" b="0" i="1" dirty="0">
              <a:effectLst/>
              <a:latin typeface="+mn-ea"/>
              <a:ea typeface="+mn-ea"/>
            </a:endParaRPr>
          </a:p>
          <a:p>
            <a:pPr lvl="1"/>
            <a:r>
              <a:rPr lang="ja-JP" altLang="en-US" dirty="0">
                <a:latin typeface="+mn-ea"/>
                <a:ea typeface="+mn-ea"/>
              </a:rPr>
              <a:t>リングバッファと </a:t>
            </a:r>
            <a:r>
              <a:rPr lang="en-US" altLang="ja-JP" dirty="0">
                <a:latin typeface="+mn-ea"/>
                <a:ea typeface="+mn-ea"/>
              </a:rPr>
              <a:t>XOR </a:t>
            </a:r>
            <a:r>
              <a:rPr lang="ja-JP" altLang="en-US" dirty="0">
                <a:latin typeface="+mn-ea"/>
                <a:ea typeface="+mn-ea"/>
              </a:rPr>
              <a:t>を使って折りたたむ（</a:t>
            </a:r>
            <a:r>
              <a:rPr lang="en-US" altLang="ja-JP" dirty="0">
                <a:latin typeface="+mn-ea"/>
                <a:ea typeface="+mn-ea"/>
              </a:rPr>
              <a:t>folding</a:t>
            </a:r>
            <a:r>
              <a:rPr lang="ja-JP" altLang="en-US" dirty="0">
                <a:latin typeface="+mn-ea"/>
                <a:ea typeface="+mn-ea"/>
              </a:rPr>
              <a:t>）</a:t>
            </a:r>
            <a:endParaRPr lang="en-US" altLang="ja-JP" dirty="0">
              <a:latin typeface="+mn-ea"/>
              <a:ea typeface="+mn-ea"/>
            </a:endParaRPr>
          </a:p>
          <a:p>
            <a:pPr lvl="1"/>
            <a:r>
              <a:rPr kumimoji="1" lang="ja-JP" altLang="en-US" i="1" dirty="0">
                <a:latin typeface="+mn-ea"/>
                <a:ea typeface="+mn-ea"/>
              </a:rPr>
              <a:t>当たり前のこととして，この論文の後は明に説明されていない</a:t>
            </a:r>
            <a:endParaRPr kumimoji="1" lang="en-US" altLang="ja-JP" i="1" dirty="0">
              <a:latin typeface="+mn-ea"/>
              <a:ea typeface="+mn-ea"/>
            </a:endParaRPr>
          </a:p>
          <a:p>
            <a:pPr lvl="2"/>
            <a:r>
              <a:rPr lang="en-US" altLang="ja-JP" b="0" i="1" dirty="0">
                <a:effectLst/>
                <a:latin typeface="+mn-ea"/>
                <a:ea typeface="+mn-ea"/>
              </a:rPr>
              <a:t>P. Michaud., A PPM-like ,Tag-Based Branch Predictor, Journal of ILP, Vol. 7, 2005. </a:t>
            </a:r>
          </a:p>
          <a:p>
            <a:pPr lvl="1"/>
            <a:endParaRPr kumimoji="1" lang="ja-JP" altLang="en-US" i="1" dirty="0">
              <a:latin typeface="+mn-ea"/>
              <a:ea typeface="+mn-ea"/>
            </a:endParaRPr>
          </a:p>
        </p:txBody>
      </p:sp>
      <p:pic>
        <p:nvPicPr>
          <p:cNvPr id="7" name="図 6">
            <a:extLst>
              <a:ext uri="{FF2B5EF4-FFF2-40B4-BE49-F238E27FC236}">
                <a16:creationId xmlns:a16="http://schemas.microsoft.com/office/drawing/2014/main" id="{5BC5F0EE-080C-4636-B166-A51CD38E98A6}"/>
              </a:ext>
            </a:extLst>
          </p:cNvPr>
          <p:cNvPicPr>
            <a:picLocks noChangeAspect="1"/>
          </p:cNvPicPr>
          <p:nvPr/>
        </p:nvPicPr>
        <p:blipFill>
          <a:blip r:embed="rId2"/>
          <a:stretch>
            <a:fillRect/>
          </a:stretch>
        </p:blipFill>
        <p:spPr>
          <a:xfrm>
            <a:off x="1151962" y="3789004"/>
            <a:ext cx="6533971" cy="2886113"/>
          </a:xfrm>
          <a:prstGeom prst="rect">
            <a:avLst/>
          </a:prstGeom>
        </p:spPr>
      </p:pic>
    </p:spTree>
    <p:extLst>
      <p:ext uri="{BB962C8B-B14F-4D97-AF65-F5344CB8AC3E}">
        <p14:creationId xmlns:p14="http://schemas.microsoft.com/office/powerpoint/2010/main" val="2844010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1EFAE-8137-4F2E-B770-FFFB89822DE7}"/>
              </a:ext>
            </a:extLst>
          </p:cNvPr>
          <p:cNvSpPr>
            <a:spLocks noGrp="1"/>
          </p:cNvSpPr>
          <p:nvPr>
            <p:ph type="title"/>
          </p:nvPr>
        </p:nvSpPr>
        <p:spPr/>
        <p:txBody>
          <a:bodyPr/>
          <a:lstStyle/>
          <a:p>
            <a:r>
              <a:rPr kumimoji="1" lang="en-US" altLang="ja-JP" dirty="0"/>
              <a:t>TAGE </a:t>
            </a:r>
            <a:r>
              <a:rPr kumimoji="1" lang="ja-JP" altLang="en-US" dirty="0"/>
              <a:t>の実装：予測ミスからの回復をどうするか</a:t>
            </a:r>
          </a:p>
        </p:txBody>
      </p:sp>
      <p:sp>
        <p:nvSpPr>
          <p:cNvPr id="3" name="テキスト プレースホルダー 2">
            <a:extLst>
              <a:ext uri="{FF2B5EF4-FFF2-40B4-BE49-F238E27FC236}">
                <a16:creationId xmlns:a16="http://schemas.microsoft.com/office/drawing/2014/main" id="{65C2820C-92FF-4628-9593-405B18E244AA}"/>
              </a:ext>
            </a:extLst>
          </p:cNvPr>
          <p:cNvSpPr>
            <a:spLocks noGrp="1"/>
          </p:cNvSpPr>
          <p:nvPr>
            <p:ph type="body" sz="quarter" idx="10"/>
          </p:nvPr>
        </p:nvSpPr>
        <p:spPr>
          <a:xfrm>
            <a:off x="611956" y="1268976"/>
            <a:ext cx="8280092" cy="2430027"/>
          </a:xfrm>
        </p:spPr>
        <p:txBody>
          <a:bodyPr/>
          <a:lstStyle/>
          <a:p>
            <a:r>
              <a:rPr kumimoji="1" lang="ja-JP" altLang="en-US" dirty="0"/>
              <a:t>リングバッファとポインタを使用</a:t>
            </a:r>
            <a:endParaRPr kumimoji="1" lang="en-US" altLang="ja-JP" dirty="0"/>
          </a:p>
          <a:p>
            <a:pPr lvl="1"/>
            <a:r>
              <a:rPr lang="en-US" altLang="ja-JP" dirty="0"/>
              <a:t>Global History Register (GHR)</a:t>
            </a:r>
            <a:r>
              <a:rPr lang="en-US" altLang="ja-JP" i="1" dirty="0"/>
              <a:t> </a:t>
            </a:r>
            <a:r>
              <a:rPr lang="ja-JP" altLang="en-US" i="1" dirty="0"/>
              <a:t>をシフトレジスタで作ると大変</a:t>
            </a:r>
            <a:endParaRPr lang="en-US" altLang="ja-JP" i="1" dirty="0"/>
          </a:p>
          <a:p>
            <a:pPr lvl="1"/>
            <a:r>
              <a:rPr lang="ja-JP" altLang="en-US" i="1" dirty="0"/>
              <a:t>マルチバンク化されたリングバッファを使う</a:t>
            </a:r>
            <a:endParaRPr lang="en-US" altLang="ja-JP" i="1" dirty="0"/>
          </a:p>
          <a:p>
            <a:pPr lvl="2"/>
            <a:r>
              <a:rPr lang="ja-JP" altLang="en-US" i="1" dirty="0"/>
              <a:t>履歴長ごとにポインタで参照し，ポインタを回復</a:t>
            </a:r>
            <a:endParaRPr lang="en-US" altLang="ja-JP" i="1" dirty="0"/>
          </a:p>
          <a:p>
            <a:pPr lvl="2"/>
            <a:r>
              <a:rPr lang="en-US" altLang="ja-JP" dirty="0"/>
              <a:t>folded history </a:t>
            </a:r>
            <a:r>
              <a:rPr lang="ja-JP" altLang="en-US" dirty="0"/>
              <a:t>はしょうがないので，保存？</a:t>
            </a:r>
            <a:endParaRPr lang="en-US" altLang="ja-JP" dirty="0"/>
          </a:p>
          <a:p>
            <a:pPr lvl="1"/>
            <a:r>
              <a:rPr lang="ja-JP" altLang="en-US" i="1" dirty="0"/>
              <a:t>履歴長はバンクコンフリクトが起きないように決める</a:t>
            </a:r>
            <a:endParaRPr lang="en-US" altLang="ja-JP" i="1" dirty="0"/>
          </a:p>
          <a:p>
            <a:pPr lvl="2"/>
            <a:r>
              <a:rPr lang="en-US" altLang="ja-JP" i="1" dirty="0"/>
              <a:t>David J. </a:t>
            </a:r>
            <a:r>
              <a:rPr lang="en-US" altLang="ja-JP" i="1" dirty="0" err="1"/>
              <a:t>Schlais</a:t>
            </a:r>
            <a:r>
              <a:rPr lang="en-US" altLang="ja-JP" i="1" dirty="0"/>
              <a:t> et al., </a:t>
            </a:r>
            <a:r>
              <a:rPr kumimoji="1" lang="en-US" altLang="ja-JP" i="1" dirty="0"/>
              <a:t>BADGR: A practical GHR implementation for TAGE branch predictors, ICCD 2016</a:t>
            </a:r>
            <a:endParaRPr kumimoji="1" lang="ja-JP" altLang="en-US" i="1" dirty="0"/>
          </a:p>
        </p:txBody>
      </p:sp>
      <p:pic>
        <p:nvPicPr>
          <p:cNvPr id="9" name="図 8">
            <a:extLst>
              <a:ext uri="{FF2B5EF4-FFF2-40B4-BE49-F238E27FC236}">
                <a16:creationId xmlns:a16="http://schemas.microsoft.com/office/drawing/2014/main" id="{FD57A677-203B-4951-B3B2-C31EF09D868D}"/>
              </a:ext>
            </a:extLst>
          </p:cNvPr>
          <p:cNvPicPr>
            <a:picLocks noChangeAspect="1"/>
          </p:cNvPicPr>
          <p:nvPr/>
        </p:nvPicPr>
        <p:blipFill>
          <a:blip r:embed="rId2"/>
          <a:stretch>
            <a:fillRect/>
          </a:stretch>
        </p:blipFill>
        <p:spPr>
          <a:xfrm>
            <a:off x="2231974" y="4239009"/>
            <a:ext cx="5003954" cy="2573150"/>
          </a:xfrm>
          <a:prstGeom prst="rect">
            <a:avLst/>
          </a:prstGeom>
        </p:spPr>
      </p:pic>
    </p:spTree>
    <p:extLst>
      <p:ext uri="{BB962C8B-B14F-4D97-AF65-F5344CB8AC3E}">
        <p14:creationId xmlns:p14="http://schemas.microsoft.com/office/powerpoint/2010/main" val="1511821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282019" y="5949028"/>
            <a:ext cx="720008" cy="270003"/>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00</a:t>
            </a:r>
            <a:endParaRPr kumimoji="1" lang="ja-JP" altLang="en-US" dirty="0">
              <a:solidFill>
                <a:schemeClr val="tx1">
                  <a:lumMod val="65000"/>
                  <a:lumOff val="35000"/>
                </a:schemeClr>
              </a:solidFill>
              <a:latin typeface="+mn-ea"/>
            </a:endParaRPr>
          </a:p>
        </p:txBody>
      </p:sp>
      <p:sp>
        <p:nvSpPr>
          <p:cNvPr id="23" name="正方形/長方形 22"/>
          <p:cNvSpPr/>
          <p:nvPr/>
        </p:nvSpPr>
        <p:spPr bwMode="auto">
          <a:xfrm>
            <a:off x="4842003" y="4298528"/>
            <a:ext cx="1200495"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1" name="正方形/長方形 20"/>
          <p:cNvSpPr/>
          <p:nvPr/>
        </p:nvSpPr>
        <p:spPr bwMode="auto">
          <a:xfrm>
            <a:off x="2411977"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1241963" y="4298528"/>
            <a:ext cx="1170014"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lang="ja-JP" altLang="en-US" dirty="0"/>
              <a:t>履歴を用いた予測器の基本</a:t>
            </a:r>
            <a:endParaRPr lang="en-US" altLang="ja-JP" dirty="0"/>
          </a:p>
        </p:txBody>
      </p:sp>
      <p:sp>
        <p:nvSpPr>
          <p:cNvPr id="4" name="正方形/長方形 3"/>
          <p:cNvSpPr/>
          <p:nvPr/>
        </p:nvSpPr>
        <p:spPr bwMode="auto">
          <a:xfrm>
            <a:off x="521955" y="4298528"/>
            <a:ext cx="7110079"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65000"/>
                    <a:lumOff val="35000"/>
                  </a:schemeClr>
                </a:solidFill>
                <a:latin typeface="+mn-ea"/>
              </a:rPr>
              <a:t>１０００１１０１００１１１００</a:t>
            </a:r>
            <a:r>
              <a:rPr lang="en-US" altLang="ja-JP" sz="2400" dirty="0">
                <a:solidFill>
                  <a:schemeClr val="tx1">
                    <a:lumMod val="65000"/>
                    <a:lumOff val="35000"/>
                  </a:schemeClr>
                </a:solidFill>
                <a:latin typeface="+mn-ea"/>
              </a:rPr>
              <a:t>0</a:t>
            </a:r>
            <a:r>
              <a:rPr lang="ja-JP" altLang="en-US" sz="2400" dirty="0">
                <a:solidFill>
                  <a:schemeClr val="tx1">
                    <a:lumMod val="65000"/>
                    <a:lumOff val="35000"/>
                  </a:schemeClr>
                </a:solidFill>
                <a:latin typeface="+mn-ea"/>
              </a:rPr>
              <a:t>１１</a:t>
            </a:r>
            <a:endParaRPr kumimoji="1" lang="ja-JP" altLang="en-US" sz="2400" dirty="0">
              <a:solidFill>
                <a:schemeClr val="tx1">
                  <a:lumMod val="65000"/>
                  <a:lumOff val="35000"/>
                </a:schemeClr>
              </a:solidFill>
              <a:latin typeface="+mn-ea"/>
            </a:endParaRPr>
          </a:p>
        </p:txBody>
      </p:sp>
      <p:sp>
        <p:nvSpPr>
          <p:cNvPr id="7" name="角丸四角形 6"/>
          <p:cNvSpPr/>
          <p:nvPr/>
        </p:nvSpPr>
        <p:spPr bwMode="auto">
          <a:xfrm>
            <a:off x="521955" y="3789004"/>
            <a:ext cx="4680052" cy="360004"/>
          </a:xfrm>
          <a:prstGeom prst="roundRect">
            <a:avLst/>
          </a:prstGeom>
          <a:noFill/>
          <a:ln>
            <a:noFill/>
            <a:headEnd/>
            <a:tailEnd type="triangle" w="sm" len="med"/>
          </a:ln>
          <a:effectLst/>
        </p:spPr>
        <p:style>
          <a:lnRef idx="3">
            <a:schemeClr val="lt1"/>
          </a:lnRef>
          <a:fillRef idx="1">
            <a:schemeClr val="accent5"/>
          </a:fillRef>
          <a:effectRef idx="1">
            <a:schemeClr val="accent5"/>
          </a:effectRef>
          <a:fontRef idx="minor">
            <a:schemeClr val="lt1"/>
          </a:fontRef>
        </p:style>
        <p:txBody>
          <a:bodyPr wrap="none" rtlCol="0" anchor="ctr"/>
          <a:lstStyle/>
          <a:p>
            <a:r>
              <a:rPr lang="ja-JP" altLang="en-US" sz="1600" dirty="0">
                <a:solidFill>
                  <a:schemeClr val="tx1">
                    <a:lumMod val="75000"/>
                    <a:lumOff val="25000"/>
                  </a:schemeClr>
                </a:solidFill>
                <a:latin typeface="+mn-ea"/>
              </a:rPr>
              <a:t>履歴　成立：１　不成立</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０</a:t>
            </a:r>
            <a:endParaRPr kumimoji="1" lang="ja-JP" altLang="en-US" sz="1600" dirty="0">
              <a:solidFill>
                <a:schemeClr val="tx1">
                  <a:lumMod val="75000"/>
                  <a:lumOff val="25000"/>
                </a:schemeClr>
              </a:solidFill>
              <a:latin typeface="+mn-ea"/>
            </a:endParaRPr>
          </a:p>
        </p:txBody>
      </p:sp>
      <p:sp>
        <p:nvSpPr>
          <p:cNvPr id="5" name="テキスト プレースホルダー 4"/>
          <p:cNvSpPr>
            <a:spLocks noGrp="1"/>
          </p:cNvSpPr>
          <p:nvPr>
            <p:ph type="body" sz="quarter" idx="10"/>
          </p:nvPr>
        </p:nvSpPr>
        <p:spPr>
          <a:xfrm>
            <a:off x="611956" y="1628980"/>
            <a:ext cx="8010089" cy="1260013"/>
          </a:xfrm>
        </p:spPr>
        <p:txBody>
          <a:bodyPr/>
          <a:lstStyle/>
          <a:p>
            <a:r>
              <a:rPr lang="ja-JP" altLang="en-US" sz="1800" dirty="0"/>
              <a:t>基本的なアイデア：</a:t>
            </a:r>
            <a:r>
              <a:rPr lang="ja-JP" altLang="en-US" sz="1800" dirty="0">
                <a:solidFill>
                  <a:schemeClr val="accent5"/>
                </a:solidFill>
              </a:rPr>
              <a:t>分岐方向の履歴をビット列で表す</a:t>
            </a:r>
            <a:endParaRPr lang="en-US" altLang="ja-JP" sz="1800" dirty="0">
              <a:solidFill>
                <a:schemeClr val="accent5"/>
              </a:solidFill>
            </a:endParaRPr>
          </a:p>
          <a:p>
            <a:pPr lvl="1"/>
            <a:r>
              <a:rPr kumimoji="1" lang="ja-JP" altLang="en-US" sz="1800" dirty="0">
                <a:solidFill>
                  <a:schemeClr val="accent5"/>
                </a:solidFill>
              </a:rPr>
              <a:t>履歴のビット列をインデクスとして</a:t>
            </a:r>
            <a:r>
              <a:rPr kumimoji="1" lang="ja-JP" altLang="en-US" sz="1800" dirty="0"/>
              <a:t>テーブルにアクセス</a:t>
            </a:r>
            <a:endParaRPr kumimoji="1" lang="en-US" altLang="ja-JP" sz="1800" dirty="0"/>
          </a:p>
          <a:p>
            <a:pPr lvl="2"/>
            <a:r>
              <a:rPr kumimoji="1" lang="ja-JP" altLang="en-US" sz="1800" dirty="0"/>
              <a:t>テーブル</a:t>
            </a:r>
            <a:r>
              <a:rPr lang="ja-JP" altLang="en-US" sz="1800" dirty="0"/>
              <a:t>のエントリは飽和型</a:t>
            </a:r>
            <a:r>
              <a:rPr kumimoji="1" lang="ja-JP" altLang="en-US" sz="1800" dirty="0"/>
              <a:t>カウンタ</a:t>
            </a:r>
            <a:endParaRPr kumimoji="1" lang="en-US" altLang="ja-JP" sz="1800" dirty="0"/>
          </a:p>
          <a:p>
            <a:pPr lvl="2"/>
            <a:r>
              <a:rPr kumimoji="1" lang="ja-JP" altLang="en-US" sz="1800" dirty="0"/>
              <a:t>成立時にインクリメント，不成立時にデクリメント</a:t>
            </a:r>
            <a:endParaRPr kumimoji="1" lang="en-US" altLang="ja-JP" sz="1800" dirty="0"/>
          </a:p>
          <a:p>
            <a:pPr lvl="1"/>
            <a:r>
              <a:rPr lang="ja-JP" altLang="en-US" sz="1800" dirty="0"/>
              <a:t>直前の履歴でテーブルをひく</a:t>
            </a:r>
            <a:endParaRPr lang="en-US" altLang="ja-JP" sz="1800" dirty="0"/>
          </a:p>
          <a:p>
            <a:pPr lvl="2"/>
            <a:r>
              <a:rPr lang="ja-JP" altLang="en-US" sz="1800" dirty="0"/>
              <a:t>直前に同じパターンがくると，同じエントリにアクセスする</a:t>
            </a:r>
          </a:p>
          <a:p>
            <a:pPr lvl="2"/>
            <a:r>
              <a:rPr kumimoji="1" lang="ja-JP" altLang="en-US" sz="1800" dirty="0"/>
              <a:t>二進数で </a:t>
            </a:r>
            <a:r>
              <a:rPr kumimoji="1" lang="en-US" altLang="ja-JP" sz="1800" dirty="0"/>
              <a:t>0011 = </a:t>
            </a:r>
            <a:r>
              <a:rPr kumimoji="1" lang="ja-JP" altLang="en-US" sz="1800" dirty="0"/>
              <a:t>表の</a:t>
            </a:r>
            <a:r>
              <a:rPr kumimoji="1" lang="en-US" altLang="ja-JP" sz="1800" dirty="0"/>
              <a:t>3</a:t>
            </a:r>
            <a:r>
              <a:rPr kumimoji="1" lang="ja-JP" altLang="en-US" sz="1800" dirty="0"/>
              <a:t>番目のエントリ</a:t>
            </a:r>
          </a:p>
        </p:txBody>
      </p:sp>
      <p:cxnSp>
        <p:nvCxnSpPr>
          <p:cNvPr id="20" name="直線矢印コネクタ 19"/>
          <p:cNvCxnSpPr/>
          <p:nvPr/>
        </p:nvCxnSpPr>
        <p:spPr bwMode="auto">
          <a:xfrm>
            <a:off x="611956" y="4118526"/>
            <a:ext cx="5400060"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4" name="正方形/長方形 23"/>
          <p:cNvSpPr/>
          <p:nvPr/>
        </p:nvSpPr>
        <p:spPr bwMode="auto">
          <a:xfrm>
            <a:off x="6050116"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6" name="正方形/長方形 25"/>
          <p:cNvSpPr/>
          <p:nvPr/>
        </p:nvSpPr>
        <p:spPr bwMode="auto">
          <a:xfrm>
            <a:off x="6282019" y="5139017"/>
            <a:ext cx="720008" cy="270003"/>
          </a:xfrm>
          <a:prstGeom prst="rect">
            <a:avLst/>
          </a:prstGeom>
          <a:ln w="6350">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10</a:t>
            </a:r>
            <a:endParaRPr kumimoji="1" lang="ja-JP" altLang="en-US" dirty="0">
              <a:solidFill>
                <a:schemeClr val="tx1">
                  <a:lumMod val="65000"/>
                  <a:lumOff val="35000"/>
                </a:schemeClr>
              </a:solidFill>
              <a:latin typeface="+mn-ea"/>
            </a:endParaRPr>
          </a:p>
        </p:txBody>
      </p:sp>
      <p:sp>
        <p:nvSpPr>
          <p:cNvPr id="28" name="正方形/長方形 27"/>
          <p:cNvSpPr/>
          <p:nvPr/>
        </p:nvSpPr>
        <p:spPr bwMode="auto">
          <a:xfrm>
            <a:off x="6282019" y="5679023"/>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31" name="フリーフォーム 30"/>
          <p:cNvSpPr/>
          <p:nvPr/>
        </p:nvSpPr>
        <p:spPr bwMode="auto">
          <a:xfrm rot="5400000" flipV="1">
            <a:off x="5067006" y="5274021"/>
            <a:ext cx="1260014" cy="450004"/>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a:headEnd type="none" w="sm" len="sm"/>
            <a:tailEnd type="arrow" w="sm" len="sm"/>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lumMod val="65000"/>
                  <a:lumOff val="35000"/>
                </a:schemeClr>
              </a:solidFill>
              <a:effectLst/>
              <a:latin typeface="Arial Narrow" pitchFamily="34" charset="0"/>
              <a:ea typeface="メイリオ" pitchFamily="50" charset="-128"/>
            </a:endParaRPr>
          </a:p>
        </p:txBody>
      </p:sp>
      <p:cxnSp>
        <p:nvCxnSpPr>
          <p:cNvPr id="32" name="直線矢印コネクタ 31"/>
          <p:cNvCxnSpPr/>
          <p:nvPr/>
        </p:nvCxnSpPr>
        <p:spPr bwMode="auto">
          <a:xfrm>
            <a:off x="4842003" y="4869016"/>
            <a:ext cx="1170013" cy="0"/>
          </a:xfrm>
          <a:prstGeom prst="straightConnector1">
            <a:avLst/>
          </a:prstGeom>
          <a:ln>
            <a:headEnd type="none" w="med" len="med"/>
            <a:tailEnd type="non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7092028" y="6129031"/>
            <a:ext cx="540006" cy="0"/>
          </a:xfrm>
          <a:prstGeom prst="straightConnector1">
            <a:avLst/>
          </a:prstGeom>
          <a:ln w="12700" cap="rnd">
            <a:solidFill>
              <a:schemeClr val="tx1">
                <a:lumMod val="65000"/>
                <a:lumOff val="35000"/>
              </a:schemeClr>
            </a:solidFill>
            <a:headEnd type="none" w="med" len="med"/>
            <a:tailEnd type="arrow"/>
          </a:ln>
          <a:effectLst/>
        </p:spPr>
        <p:style>
          <a:lnRef idx="2">
            <a:schemeClr val="dk1"/>
          </a:lnRef>
          <a:fillRef idx="0">
            <a:schemeClr val="dk1"/>
          </a:fillRef>
          <a:effectRef idx="1">
            <a:schemeClr val="dk1"/>
          </a:effectRef>
          <a:fontRef idx="minor">
            <a:schemeClr val="tx1"/>
          </a:fontRef>
        </p:style>
      </p:cxnSp>
      <p:sp>
        <p:nvSpPr>
          <p:cNvPr id="36" name="正方形/長方形 35"/>
          <p:cNvSpPr/>
          <p:nvPr/>
        </p:nvSpPr>
        <p:spPr>
          <a:xfrm>
            <a:off x="7272030" y="5409022"/>
            <a:ext cx="424189" cy="400110"/>
          </a:xfrm>
          <a:prstGeom prst="rect">
            <a:avLst/>
          </a:prstGeom>
        </p:spPr>
        <p:txBody>
          <a:bodyPr wrap="none">
            <a:noAutofit/>
          </a:bodyPr>
          <a:lstStyle/>
          <a:p>
            <a:pPr marL="0" lvl="1"/>
            <a:r>
              <a:rPr lang="ja-JP" altLang="en-US" sz="2000" dirty="0">
                <a:solidFill>
                  <a:schemeClr val="tx1">
                    <a:lumMod val="65000"/>
                    <a:lumOff val="35000"/>
                  </a:schemeClr>
                </a:solidFill>
              </a:rPr>
              <a:t>値が小さいので</a:t>
            </a:r>
            <a:endParaRPr lang="en-US" altLang="ja-JP" sz="2000" dirty="0">
              <a:solidFill>
                <a:schemeClr val="tx1">
                  <a:lumMod val="65000"/>
                  <a:lumOff val="35000"/>
                </a:schemeClr>
              </a:solidFill>
            </a:endParaRPr>
          </a:p>
          <a:p>
            <a:pPr marL="0" lvl="1"/>
            <a:r>
              <a:rPr lang="ja-JP" altLang="en-US" sz="2000" dirty="0">
                <a:solidFill>
                  <a:schemeClr val="tx1">
                    <a:lumMod val="65000"/>
                    <a:lumOff val="35000"/>
                  </a:schemeClr>
                </a:solidFill>
              </a:rPr>
              <a:t>不成立と予測</a:t>
            </a:r>
          </a:p>
        </p:txBody>
      </p:sp>
      <p:sp>
        <p:nvSpPr>
          <p:cNvPr id="37" name="正方形/長方形 36"/>
          <p:cNvSpPr/>
          <p:nvPr/>
        </p:nvSpPr>
        <p:spPr>
          <a:xfrm>
            <a:off x="3221985" y="5728920"/>
            <a:ext cx="424189" cy="400110"/>
          </a:xfrm>
          <a:prstGeom prst="rect">
            <a:avLst/>
          </a:prstGeom>
        </p:spPr>
        <p:txBody>
          <a:bodyPr wrap="none">
            <a:noAutofit/>
          </a:bodyPr>
          <a:lstStyle/>
          <a:p>
            <a:pPr marL="0" lvl="1" algn="ctr"/>
            <a:r>
              <a:rPr lang="ja-JP" altLang="en-US" sz="2000" dirty="0">
                <a:solidFill>
                  <a:schemeClr val="accent5"/>
                </a:solidFill>
              </a:rPr>
              <a:t>同じパターン</a:t>
            </a:r>
          </a:p>
        </p:txBody>
      </p:sp>
      <p:cxnSp>
        <p:nvCxnSpPr>
          <p:cNvPr id="38" name="直線矢印コネクタ 37"/>
          <p:cNvCxnSpPr/>
          <p:nvPr/>
        </p:nvCxnSpPr>
        <p:spPr bwMode="auto">
          <a:xfrm flipH="1" flipV="1">
            <a:off x="2051972"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cxnSp>
        <p:nvCxnSpPr>
          <p:cNvPr id="40" name="直線矢印コネクタ 39"/>
          <p:cNvCxnSpPr/>
          <p:nvPr/>
        </p:nvCxnSpPr>
        <p:spPr bwMode="auto">
          <a:xfrm flipV="1">
            <a:off x="4121995"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sp>
        <p:nvSpPr>
          <p:cNvPr id="46" name="正方形/長方形 45"/>
          <p:cNvSpPr/>
          <p:nvPr/>
        </p:nvSpPr>
        <p:spPr>
          <a:xfrm>
            <a:off x="6642023" y="4329010"/>
            <a:ext cx="424189" cy="400110"/>
          </a:xfrm>
          <a:prstGeom prst="rect">
            <a:avLst/>
          </a:prstGeom>
        </p:spPr>
        <p:txBody>
          <a:bodyPr wrap="none">
            <a:noAutofit/>
          </a:bodyPr>
          <a:lstStyle/>
          <a:p>
            <a:pPr marL="0" lvl="1" algn="ctr"/>
            <a:r>
              <a:rPr lang="en-US" altLang="ja-JP" sz="2000" b="1" dirty="0">
                <a:solidFill>
                  <a:schemeClr val="accent6"/>
                </a:solidFill>
              </a:rPr>
              <a:t>0 or 1 ?</a:t>
            </a:r>
            <a:endParaRPr lang="ja-JP" altLang="en-US" sz="2000" b="1" dirty="0">
              <a:solidFill>
                <a:schemeClr val="accent6"/>
              </a:solidFill>
            </a:endParaRPr>
          </a:p>
        </p:txBody>
      </p:sp>
      <p:sp>
        <p:nvSpPr>
          <p:cNvPr id="30" name="正方形/長方形 29"/>
          <p:cNvSpPr/>
          <p:nvPr/>
        </p:nvSpPr>
        <p:spPr bwMode="auto">
          <a:xfrm>
            <a:off x="6282019" y="5409022"/>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11</a:t>
            </a:r>
            <a:endParaRPr kumimoji="1" lang="ja-JP" altLang="en-US" dirty="0">
              <a:solidFill>
                <a:schemeClr val="tx1">
                  <a:lumMod val="65000"/>
                  <a:lumOff val="35000"/>
                </a:schemeClr>
              </a:solidFill>
              <a:latin typeface="+mn-ea"/>
            </a:endParaRPr>
          </a:p>
        </p:txBody>
      </p:sp>
      <p:sp>
        <p:nvSpPr>
          <p:cNvPr id="25" name="正方形/長方形 24"/>
          <p:cNvSpPr/>
          <p:nvPr/>
        </p:nvSpPr>
        <p:spPr bwMode="auto">
          <a:xfrm>
            <a:off x="6282019" y="5139019"/>
            <a:ext cx="720008" cy="1620018"/>
          </a:xfrm>
          <a:prstGeom prst="rect">
            <a:avLst/>
          </a:prstGeom>
          <a:noFill/>
          <a:ln>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3600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65000"/>
                  <a:lumOff val="35000"/>
                </a:schemeClr>
              </a:solidFill>
              <a:latin typeface="+mn-ea"/>
            </a:endParaRPr>
          </a:p>
        </p:txBody>
      </p:sp>
      <p:sp>
        <p:nvSpPr>
          <p:cNvPr id="33" name="正方形/長方形 32">
            <a:extLst>
              <a:ext uri="{FF2B5EF4-FFF2-40B4-BE49-F238E27FC236}">
                <a16:creationId xmlns:a16="http://schemas.microsoft.com/office/drawing/2014/main" id="{9AC8BDE6-6E24-40F2-9C1F-6D34C968DCEF}"/>
              </a:ext>
            </a:extLst>
          </p:cNvPr>
          <p:cNvSpPr/>
          <p:nvPr/>
        </p:nvSpPr>
        <p:spPr bwMode="auto">
          <a:xfrm>
            <a:off x="5922015" y="5139019"/>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a:solidFill>
                  <a:schemeClr val="tx1">
                    <a:lumMod val="65000"/>
                    <a:lumOff val="35000"/>
                  </a:schemeClr>
                </a:solidFill>
                <a:latin typeface="+mn-ea"/>
              </a:rPr>
              <a:t>０</a:t>
            </a:r>
            <a:endParaRPr kumimoji="1" lang="ja-JP" altLang="en-US" dirty="0">
              <a:solidFill>
                <a:schemeClr val="tx1">
                  <a:lumMod val="65000"/>
                  <a:lumOff val="35000"/>
                </a:schemeClr>
              </a:solidFill>
              <a:latin typeface="+mn-ea"/>
            </a:endParaRPr>
          </a:p>
        </p:txBody>
      </p:sp>
      <p:sp>
        <p:nvSpPr>
          <p:cNvPr id="34" name="正方形/長方形 33">
            <a:extLst>
              <a:ext uri="{FF2B5EF4-FFF2-40B4-BE49-F238E27FC236}">
                <a16:creationId xmlns:a16="http://schemas.microsoft.com/office/drawing/2014/main" id="{EF2E63EE-047F-4E0C-AD0F-706242BE3FF4}"/>
              </a:ext>
            </a:extLst>
          </p:cNvPr>
          <p:cNvSpPr/>
          <p:nvPr/>
        </p:nvSpPr>
        <p:spPr bwMode="auto">
          <a:xfrm>
            <a:off x="5922015" y="5409022"/>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dirty="0">
                <a:solidFill>
                  <a:schemeClr val="tx1">
                    <a:lumMod val="65000"/>
                    <a:lumOff val="35000"/>
                  </a:schemeClr>
                </a:solidFill>
                <a:latin typeface="+mn-ea"/>
              </a:rPr>
              <a:t>１</a:t>
            </a:r>
            <a:endParaRPr kumimoji="1" lang="ja-JP" altLang="en-US" dirty="0">
              <a:solidFill>
                <a:schemeClr val="tx1">
                  <a:lumMod val="65000"/>
                  <a:lumOff val="35000"/>
                </a:schemeClr>
              </a:solidFill>
              <a:latin typeface="+mn-ea"/>
            </a:endParaRPr>
          </a:p>
        </p:txBody>
      </p:sp>
      <p:sp>
        <p:nvSpPr>
          <p:cNvPr id="39" name="正方形/長方形 38">
            <a:extLst>
              <a:ext uri="{FF2B5EF4-FFF2-40B4-BE49-F238E27FC236}">
                <a16:creationId xmlns:a16="http://schemas.microsoft.com/office/drawing/2014/main" id="{5DD235B6-9586-46BC-B8EF-85F47F270516}"/>
              </a:ext>
            </a:extLst>
          </p:cNvPr>
          <p:cNvSpPr/>
          <p:nvPr/>
        </p:nvSpPr>
        <p:spPr bwMode="auto">
          <a:xfrm>
            <a:off x="5922015" y="5679025"/>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2</a:t>
            </a:r>
            <a:endParaRPr kumimoji="1" lang="ja-JP" altLang="en-US" dirty="0">
              <a:solidFill>
                <a:schemeClr val="tx1">
                  <a:lumMod val="65000"/>
                  <a:lumOff val="35000"/>
                </a:schemeClr>
              </a:solidFill>
              <a:latin typeface="+mn-ea"/>
            </a:endParaRPr>
          </a:p>
        </p:txBody>
      </p:sp>
      <p:sp>
        <p:nvSpPr>
          <p:cNvPr id="41" name="正方形/長方形 40">
            <a:extLst>
              <a:ext uri="{FF2B5EF4-FFF2-40B4-BE49-F238E27FC236}">
                <a16:creationId xmlns:a16="http://schemas.microsoft.com/office/drawing/2014/main" id="{D20DD2FB-B26F-4B5D-8DAD-D21C1049C619}"/>
              </a:ext>
            </a:extLst>
          </p:cNvPr>
          <p:cNvSpPr/>
          <p:nvPr/>
        </p:nvSpPr>
        <p:spPr bwMode="auto">
          <a:xfrm>
            <a:off x="5922015" y="5949028"/>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3</a:t>
            </a:r>
            <a:endParaRPr kumimoji="1" lang="ja-JP" altLang="en-US" dirty="0">
              <a:solidFill>
                <a:schemeClr val="tx1">
                  <a:lumMod val="65000"/>
                  <a:lumOff val="35000"/>
                </a:schemeClr>
              </a:solidFill>
              <a:latin typeface="+mn-ea"/>
            </a:endParaRPr>
          </a:p>
        </p:txBody>
      </p:sp>
      <p:sp>
        <p:nvSpPr>
          <p:cNvPr id="42" name="正方形/長方形 41">
            <a:extLst>
              <a:ext uri="{FF2B5EF4-FFF2-40B4-BE49-F238E27FC236}">
                <a16:creationId xmlns:a16="http://schemas.microsoft.com/office/drawing/2014/main" id="{5E124DB2-CEA1-4BE9-B038-C69C9099D764}"/>
              </a:ext>
            </a:extLst>
          </p:cNvPr>
          <p:cNvSpPr/>
          <p:nvPr/>
        </p:nvSpPr>
        <p:spPr bwMode="auto">
          <a:xfrm>
            <a:off x="6282019" y="6219031"/>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43" name="正方形/長方形 42">
            <a:extLst>
              <a:ext uri="{FF2B5EF4-FFF2-40B4-BE49-F238E27FC236}">
                <a16:creationId xmlns:a16="http://schemas.microsoft.com/office/drawing/2014/main" id="{A331DA28-855B-4023-84B0-CB874947CA2F}"/>
              </a:ext>
            </a:extLst>
          </p:cNvPr>
          <p:cNvSpPr/>
          <p:nvPr/>
        </p:nvSpPr>
        <p:spPr bwMode="auto">
          <a:xfrm>
            <a:off x="5922015" y="6219031"/>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4</a:t>
            </a:r>
            <a:endParaRPr kumimoji="1" lang="ja-JP"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71663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4ACC47-F656-44C7-8536-2EF7D5FD9AA8}"/>
              </a:ext>
            </a:extLst>
          </p:cNvPr>
          <p:cNvSpPr>
            <a:spLocks noGrp="1"/>
          </p:cNvSpPr>
          <p:nvPr>
            <p:ph type="title"/>
          </p:nvPr>
        </p:nvSpPr>
        <p:spPr>
          <a:xfrm>
            <a:off x="431954" y="0"/>
            <a:ext cx="8712046" cy="908972"/>
          </a:xfrm>
        </p:spPr>
        <p:txBody>
          <a:bodyPr/>
          <a:lstStyle/>
          <a:p>
            <a:r>
              <a:rPr lang="en-US" altLang="ja-JP" dirty="0"/>
              <a:t>TAGE </a:t>
            </a:r>
            <a:r>
              <a:rPr lang="ja-JP" altLang="en-US" dirty="0"/>
              <a:t>系を実装をする際の注意</a:t>
            </a:r>
          </a:p>
        </p:txBody>
      </p:sp>
      <p:sp>
        <p:nvSpPr>
          <p:cNvPr id="3" name="テキスト プレースホルダー 2">
            <a:extLst>
              <a:ext uri="{FF2B5EF4-FFF2-40B4-BE49-F238E27FC236}">
                <a16:creationId xmlns:a16="http://schemas.microsoft.com/office/drawing/2014/main" id="{1ADBEF34-4CEB-404E-A731-A19B6824E3E6}"/>
              </a:ext>
            </a:extLst>
          </p:cNvPr>
          <p:cNvSpPr>
            <a:spLocks noGrp="1"/>
          </p:cNvSpPr>
          <p:nvPr>
            <p:ph type="body" sz="quarter" idx="10"/>
          </p:nvPr>
        </p:nvSpPr>
        <p:spPr>
          <a:xfrm>
            <a:off x="611956" y="1088974"/>
            <a:ext cx="8280092" cy="5219751"/>
          </a:xfrm>
        </p:spPr>
        <p:txBody>
          <a:bodyPr/>
          <a:lstStyle/>
          <a:p>
            <a:r>
              <a:rPr lang="ja-JP" altLang="en-US" dirty="0"/>
              <a:t>本来の性能が出ているかわからない</a:t>
            </a:r>
            <a:endParaRPr lang="en-US" altLang="ja-JP" dirty="0"/>
          </a:p>
          <a:p>
            <a:pPr lvl="1"/>
            <a:r>
              <a:rPr lang="ja-JP" altLang="en-US" dirty="0"/>
              <a:t>ハッシュ関数の作り方（</a:t>
            </a:r>
            <a:r>
              <a:rPr lang="en-US" altLang="ja-JP" dirty="0"/>
              <a:t>PC </a:t>
            </a:r>
            <a:r>
              <a:rPr lang="ja-JP" altLang="en-US" dirty="0"/>
              <a:t>からのビットの選択方法）等に，論文では明記されていないノウハウが色々ある･･･ らしい</a:t>
            </a:r>
            <a:endParaRPr lang="en-US" altLang="ja-JP" dirty="0"/>
          </a:p>
          <a:p>
            <a:pPr lvl="1"/>
            <a:r>
              <a:rPr lang="ja-JP" altLang="en-US" dirty="0"/>
              <a:t>スクラッチから自力で実装した場合，著者の実装の精度まで出そうと思うと大変</a:t>
            </a:r>
            <a:endParaRPr lang="en-US" altLang="ja-JP" dirty="0"/>
          </a:p>
          <a:p>
            <a:r>
              <a:rPr lang="en-US" altLang="ja-JP" dirty="0"/>
              <a:t>CBP-5 </a:t>
            </a:r>
            <a:r>
              <a:rPr lang="ja-JP" altLang="en-US" dirty="0"/>
              <a:t>の環境にアルゴリズム実装し，公開されている実装との比較や検証を行った方がよい</a:t>
            </a:r>
            <a:endParaRPr lang="en-US" altLang="ja-JP" dirty="0"/>
          </a:p>
          <a:p>
            <a:pPr lvl="1"/>
            <a:r>
              <a:rPr lang="en-US" altLang="ja-JP" dirty="0">
                <a:hlinkClick r:id="rId2"/>
              </a:rPr>
              <a:t>https://www.jilp.org/cbp2016/</a:t>
            </a:r>
            <a:endParaRPr lang="en-US" altLang="ja-JP" dirty="0"/>
          </a:p>
        </p:txBody>
      </p:sp>
    </p:spTree>
    <p:extLst>
      <p:ext uri="{BB962C8B-B14F-4D97-AF65-F5344CB8AC3E}">
        <p14:creationId xmlns:p14="http://schemas.microsoft.com/office/powerpoint/2010/main" val="2866517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solidFill>
                  <a:schemeClr val="accent5"/>
                </a:solidFill>
              </a:rPr>
              <a:t>間接分岐予測器</a:t>
            </a:r>
            <a:endParaRPr lang="en-US" altLang="ja-JP" dirty="0">
              <a:solidFill>
                <a:schemeClr val="accent5"/>
              </a:solidFill>
            </a:endParaRPr>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800575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1ED75-FAC9-46C6-8000-A092A862FB07}"/>
              </a:ext>
            </a:extLst>
          </p:cNvPr>
          <p:cNvSpPr>
            <a:spLocks noGrp="1"/>
          </p:cNvSpPr>
          <p:nvPr>
            <p:ph type="title"/>
          </p:nvPr>
        </p:nvSpPr>
        <p:spPr/>
        <p:txBody>
          <a:bodyPr/>
          <a:lstStyle/>
          <a:p>
            <a:r>
              <a:rPr kumimoji="1" lang="ja-JP" altLang="en-US" dirty="0"/>
              <a:t>間接分岐予測器</a:t>
            </a:r>
          </a:p>
        </p:txBody>
      </p:sp>
      <p:sp>
        <p:nvSpPr>
          <p:cNvPr id="3" name="テキスト プレースホルダー 2">
            <a:extLst>
              <a:ext uri="{FF2B5EF4-FFF2-40B4-BE49-F238E27FC236}">
                <a16:creationId xmlns:a16="http://schemas.microsoft.com/office/drawing/2014/main" id="{B674EF50-1E75-4944-8673-978C1EB643B9}"/>
              </a:ext>
            </a:extLst>
          </p:cNvPr>
          <p:cNvSpPr>
            <a:spLocks noGrp="1"/>
          </p:cNvSpPr>
          <p:nvPr>
            <p:ph type="body" sz="quarter" idx="10"/>
          </p:nvPr>
        </p:nvSpPr>
        <p:spPr>
          <a:xfrm>
            <a:off x="161951" y="638969"/>
            <a:ext cx="8280092" cy="5219751"/>
          </a:xfrm>
        </p:spPr>
        <p:txBody>
          <a:bodyPr/>
          <a:lstStyle/>
          <a:p>
            <a:r>
              <a:rPr lang="en-US" altLang="ja-JP" dirty="0"/>
              <a:t>Python </a:t>
            </a:r>
            <a:r>
              <a:rPr lang="ja-JP" altLang="en-US" dirty="0"/>
              <a:t>のようなインタプリタの性能を大きく改善する</a:t>
            </a:r>
            <a:endParaRPr lang="en-US" altLang="ja-JP" dirty="0"/>
          </a:p>
          <a:p>
            <a:pPr lvl="1"/>
            <a:r>
              <a:rPr lang="en-US" altLang="ja-JP" dirty="0"/>
              <a:t>Intel</a:t>
            </a:r>
            <a:r>
              <a:rPr kumimoji="1" lang="ja-JP" altLang="en-US" dirty="0"/>
              <a:t> プロセッサ（</a:t>
            </a:r>
            <a:r>
              <a:rPr kumimoji="1" lang="en-US" altLang="ja-JP" dirty="0"/>
              <a:t>Nehalem, Sandy Bridge, Haswell</a:t>
            </a:r>
            <a:r>
              <a:rPr kumimoji="1" lang="ja-JP" altLang="en-US" dirty="0"/>
              <a:t>）と </a:t>
            </a:r>
            <a:r>
              <a:rPr kumimoji="1" lang="en-US" altLang="ja-JP" dirty="0"/>
              <a:t>ITTAGE </a:t>
            </a:r>
            <a:r>
              <a:rPr kumimoji="1" lang="ja-JP" altLang="en-US" dirty="0"/>
              <a:t>等の比較</a:t>
            </a:r>
            <a:endParaRPr kumimoji="1" lang="en-US" altLang="ja-JP" dirty="0"/>
          </a:p>
          <a:p>
            <a:pPr lvl="1"/>
            <a:r>
              <a:rPr lang="en-US" altLang="ja-JP" i="1" dirty="0"/>
              <a:t>E. </a:t>
            </a:r>
            <a:r>
              <a:rPr lang="en-US" altLang="ja-JP" i="1" dirty="0" err="1"/>
              <a:t>Rohou</a:t>
            </a:r>
            <a:r>
              <a:rPr lang="en-US" altLang="ja-JP" i="1" dirty="0"/>
              <a:t> et al., Branch prediction and the </a:t>
            </a:r>
            <a:br>
              <a:rPr lang="en-US" altLang="ja-JP" i="1" dirty="0"/>
            </a:br>
            <a:r>
              <a:rPr lang="en-US" altLang="ja-JP" i="1" dirty="0"/>
              <a:t>performance of interpreters — </a:t>
            </a:r>
            <a:br>
              <a:rPr lang="en-US" altLang="ja-JP" i="1" dirty="0"/>
            </a:br>
            <a:r>
              <a:rPr lang="en-US" altLang="ja-JP" i="1" dirty="0"/>
              <a:t>Don't trust folklore, CGO 2015</a:t>
            </a:r>
          </a:p>
          <a:p>
            <a:pPr lvl="2"/>
            <a:r>
              <a:rPr kumimoji="1" lang="ja-JP" altLang="en-US" sz="2000" i="1" dirty="0"/>
              <a:t>ラストオーサーは </a:t>
            </a:r>
            <a:r>
              <a:rPr lang="en-US" altLang="ja-JP" sz="2000" i="1" dirty="0"/>
              <a:t>A. Seznec</a:t>
            </a:r>
          </a:p>
          <a:p>
            <a:pPr lvl="2"/>
            <a:r>
              <a:rPr kumimoji="1" lang="en-US" altLang="ja-JP" dirty="0"/>
              <a:t>Haswell</a:t>
            </a:r>
            <a:r>
              <a:rPr kumimoji="1" lang="en-US" altLang="ja-JP" i="1" dirty="0"/>
              <a:t> </a:t>
            </a:r>
            <a:r>
              <a:rPr kumimoji="1" lang="ja-JP" altLang="en-US" i="1" dirty="0"/>
              <a:t>で相当に改善しているらしい</a:t>
            </a:r>
          </a:p>
          <a:p>
            <a:r>
              <a:rPr kumimoji="1" lang="ja-JP" altLang="en-US" dirty="0"/>
              <a:t>間接分岐予測器</a:t>
            </a:r>
            <a:endParaRPr kumimoji="1" lang="en-US" altLang="ja-JP" dirty="0"/>
          </a:p>
          <a:p>
            <a:pPr lvl="1"/>
            <a:r>
              <a:rPr lang="en-US" altLang="ja-JP" dirty="0"/>
              <a:t>ITTAGE (Indirect Target TAGE)</a:t>
            </a:r>
          </a:p>
          <a:p>
            <a:pPr lvl="1"/>
            <a:r>
              <a:rPr lang="en-US" altLang="ja-JP" dirty="0"/>
              <a:t>BLBP (Bit-level Perceptron Prediction)</a:t>
            </a:r>
            <a:endParaRPr kumimoji="1" lang="ja-JP" altLang="en-US" dirty="0"/>
          </a:p>
        </p:txBody>
      </p:sp>
      <p:pic>
        <p:nvPicPr>
          <p:cNvPr id="5" name="図 4">
            <a:extLst>
              <a:ext uri="{FF2B5EF4-FFF2-40B4-BE49-F238E27FC236}">
                <a16:creationId xmlns:a16="http://schemas.microsoft.com/office/drawing/2014/main" id="{4373E2BC-3AF4-4D89-A7C6-523AF782D035}"/>
              </a:ext>
            </a:extLst>
          </p:cNvPr>
          <p:cNvPicPr>
            <a:picLocks noChangeAspect="1"/>
          </p:cNvPicPr>
          <p:nvPr/>
        </p:nvPicPr>
        <p:blipFill>
          <a:blip r:embed="rId2"/>
          <a:stretch>
            <a:fillRect/>
          </a:stretch>
        </p:blipFill>
        <p:spPr>
          <a:xfrm>
            <a:off x="6102017" y="1997433"/>
            <a:ext cx="2752001" cy="4500564"/>
          </a:xfrm>
          <a:prstGeom prst="rect">
            <a:avLst/>
          </a:prstGeom>
        </p:spPr>
      </p:pic>
    </p:spTree>
    <p:extLst>
      <p:ext uri="{BB962C8B-B14F-4D97-AF65-F5344CB8AC3E}">
        <p14:creationId xmlns:p14="http://schemas.microsoft.com/office/powerpoint/2010/main" val="304070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E2100-7869-49A0-8EB9-BCCF7B178719}"/>
              </a:ext>
            </a:extLst>
          </p:cNvPr>
          <p:cNvSpPr>
            <a:spLocks noGrp="1"/>
          </p:cNvSpPr>
          <p:nvPr>
            <p:ph type="title"/>
          </p:nvPr>
        </p:nvSpPr>
        <p:spPr/>
        <p:txBody>
          <a:bodyPr/>
          <a:lstStyle/>
          <a:p>
            <a:r>
              <a:rPr kumimoji="1" lang="en-US" altLang="ja-JP" dirty="0"/>
              <a:t>ITTAGE (Indirect Target TAGE)</a:t>
            </a:r>
          </a:p>
        </p:txBody>
      </p:sp>
      <p:sp>
        <p:nvSpPr>
          <p:cNvPr id="3" name="テキスト プレースホルダー 2">
            <a:extLst>
              <a:ext uri="{FF2B5EF4-FFF2-40B4-BE49-F238E27FC236}">
                <a16:creationId xmlns:a16="http://schemas.microsoft.com/office/drawing/2014/main" id="{5429B27B-60F7-40CF-A9D7-390F5142F6EE}"/>
              </a:ext>
            </a:extLst>
          </p:cNvPr>
          <p:cNvSpPr>
            <a:spLocks noGrp="1"/>
          </p:cNvSpPr>
          <p:nvPr>
            <p:ph type="body" sz="quarter" idx="10"/>
          </p:nvPr>
        </p:nvSpPr>
        <p:spPr>
          <a:xfrm>
            <a:off x="611956" y="1088974"/>
            <a:ext cx="8280092" cy="2250025"/>
          </a:xfrm>
        </p:spPr>
        <p:txBody>
          <a:bodyPr/>
          <a:lstStyle/>
          <a:p>
            <a:r>
              <a:rPr kumimoji="1" lang="en-US" altLang="ja-JP" dirty="0"/>
              <a:t>TAGE </a:t>
            </a:r>
            <a:r>
              <a:rPr kumimoji="1" lang="ja-JP" altLang="en-US" dirty="0"/>
              <a:t>のカウンタを間接分岐のターゲットに置き換えたと考えて良い</a:t>
            </a:r>
          </a:p>
          <a:p>
            <a:pPr lvl="1"/>
            <a:r>
              <a:rPr lang="en-US" altLang="ja-JP" sz="2000" i="1" dirty="0"/>
              <a:t>A. Seznec, </a:t>
            </a:r>
            <a:r>
              <a:rPr lang="en-US" altLang="ja-JP" i="1" dirty="0"/>
              <a:t>A 64-Kbytes ITTAGE indirect branch predictor, JWAC-2: Championship Branch Prediction</a:t>
            </a:r>
            <a:r>
              <a:rPr lang="en-US" altLang="ja-JP" dirty="0"/>
              <a:t> </a:t>
            </a:r>
          </a:p>
        </p:txBody>
      </p:sp>
      <p:pic>
        <p:nvPicPr>
          <p:cNvPr id="5" name="図 4">
            <a:extLst>
              <a:ext uri="{FF2B5EF4-FFF2-40B4-BE49-F238E27FC236}">
                <a16:creationId xmlns:a16="http://schemas.microsoft.com/office/drawing/2014/main" id="{98421822-DF7A-4C65-B67C-9AD95E51323E}"/>
              </a:ext>
            </a:extLst>
          </p:cNvPr>
          <p:cNvPicPr>
            <a:picLocks noChangeAspect="1"/>
          </p:cNvPicPr>
          <p:nvPr/>
        </p:nvPicPr>
        <p:blipFill>
          <a:blip r:embed="rId2"/>
          <a:stretch>
            <a:fillRect/>
          </a:stretch>
        </p:blipFill>
        <p:spPr>
          <a:xfrm>
            <a:off x="2681979" y="3068996"/>
            <a:ext cx="3644459" cy="3429000"/>
          </a:xfrm>
          <a:prstGeom prst="rect">
            <a:avLst/>
          </a:prstGeom>
        </p:spPr>
      </p:pic>
    </p:spTree>
    <p:extLst>
      <p:ext uri="{BB962C8B-B14F-4D97-AF65-F5344CB8AC3E}">
        <p14:creationId xmlns:p14="http://schemas.microsoft.com/office/powerpoint/2010/main" val="2132243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0E2AF9-EE7C-4FC9-82A5-359BD13F7F51}"/>
              </a:ext>
            </a:extLst>
          </p:cNvPr>
          <p:cNvSpPr>
            <a:spLocks noGrp="1"/>
          </p:cNvSpPr>
          <p:nvPr>
            <p:ph type="title"/>
          </p:nvPr>
        </p:nvSpPr>
        <p:spPr/>
        <p:txBody>
          <a:bodyPr/>
          <a:lstStyle/>
          <a:p>
            <a:r>
              <a:rPr lang="en-US" altLang="ja-JP" dirty="0"/>
              <a:t>BLBP (Bit-level Perceptron Prediction)</a:t>
            </a:r>
            <a:endParaRPr kumimoji="1" lang="ja-JP" altLang="en-US" dirty="0"/>
          </a:p>
        </p:txBody>
      </p:sp>
      <p:sp>
        <p:nvSpPr>
          <p:cNvPr id="3" name="テキスト プレースホルダー 2">
            <a:extLst>
              <a:ext uri="{FF2B5EF4-FFF2-40B4-BE49-F238E27FC236}">
                <a16:creationId xmlns:a16="http://schemas.microsoft.com/office/drawing/2014/main" id="{CFC20277-4892-4283-A350-051C34D8CA46}"/>
              </a:ext>
            </a:extLst>
          </p:cNvPr>
          <p:cNvSpPr>
            <a:spLocks noGrp="1"/>
          </p:cNvSpPr>
          <p:nvPr>
            <p:ph type="body" sz="quarter" idx="10"/>
          </p:nvPr>
        </p:nvSpPr>
        <p:spPr>
          <a:xfrm>
            <a:off x="611956" y="1088975"/>
            <a:ext cx="8280092" cy="2250024"/>
          </a:xfrm>
        </p:spPr>
        <p:txBody>
          <a:bodyPr anchor="t"/>
          <a:lstStyle/>
          <a:p>
            <a:r>
              <a:rPr lang="en-US" altLang="ja-JP" i="1" dirty="0"/>
              <a:t>Elba Garza et al., Bit-level Perceptron Prediction for Indirect Branches, ISCA 2019</a:t>
            </a:r>
            <a:r>
              <a:rPr lang="ja-JP" altLang="en-US" i="1" dirty="0"/>
              <a:t>（</a:t>
            </a:r>
            <a:r>
              <a:rPr kumimoji="1" lang="ja-JP" altLang="en-US" sz="2000" i="1" dirty="0"/>
              <a:t>ラストオーサーは </a:t>
            </a:r>
            <a:r>
              <a:rPr kumimoji="1" lang="en-US" altLang="ja-JP" sz="2000" i="1" dirty="0"/>
              <a:t>Jimenez, Daniel </a:t>
            </a:r>
          </a:p>
          <a:p>
            <a:r>
              <a:rPr kumimoji="1" lang="ja-JP" altLang="en-US" i="1" dirty="0"/>
              <a:t>基本的なアイデア：</a:t>
            </a:r>
            <a:endParaRPr kumimoji="1" lang="en-US" altLang="ja-JP" i="1" dirty="0"/>
          </a:p>
          <a:p>
            <a:pPr lvl="1"/>
            <a:r>
              <a:rPr kumimoji="1" lang="ja-JP" altLang="en-US" i="1" dirty="0"/>
              <a:t>ハッシュ・パーセプトロンと</a:t>
            </a:r>
            <a:br>
              <a:rPr kumimoji="1" lang="en-US" altLang="ja-JP" i="1" dirty="0"/>
            </a:br>
            <a:r>
              <a:rPr kumimoji="1" lang="ja-JP" altLang="en-US" i="1" dirty="0"/>
              <a:t>同様にしてターゲット・アドレス</a:t>
            </a:r>
            <a:br>
              <a:rPr kumimoji="1" lang="en-US" altLang="ja-JP" i="1" dirty="0"/>
            </a:br>
            <a:r>
              <a:rPr kumimoji="1" lang="ja-JP" altLang="en-US" i="1" dirty="0"/>
              <a:t>の各ビットを予測</a:t>
            </a:r>
            <a:endParaRPr kumimoji="1" lang="en-US" altLang="ja-JP" i="1" dirty="0"/>
          </a:p>
          <a:p>
            <a:pPr lvl="1"/>
            <a:r>
              <a:rPr lang="en-US" altLang="ja-JP" dirty="0"/>
              <a:t>BTB</a:t>
            </a:r>
            <a:r>
              <a:rPr lang="en-US" altLang="ja-JP" i="1" dirty="0"/>
              <a:t> </a:t>
            </a:r>
            <a:r>
              <a:rPr lang="ja-JP" altLang="en-US" i="1" dirty="0"/>
              <a:t>のセットから複数ターゲット</a:t>
            </a:r>
            <a:br>
              <a:rPr lang="en-US" altLang="ja-JP" i="1" dirty="0"/>
            </a:br>
            <a:r>
              <a:rPr lang="ja-JP" altLang="en-US" i="1" dirty="0"/>
              <a:t>アドレスを読みだす</a:t>
            </a:r>
            <a:endParaRPr lang="en-US" altLang="ja-JP" i="1" dirty="0"/>
          </a:p>
          <a:p>
            <a:pPr lvl="1"/>
            <a:r>
              <a:rPr kumimoji="1" lang="ja-JP" altLang="en-US" i="1" dirty="0"/>
              <a:t>パーセプトロンの予測結果と</a:t>
            </a:r>
            <a:br>
              <a:rPr kumimoji="1" lang="en-US" altLang="ja-JP" i="1" dirty="0"/>
            </a:br>
            <a:r>
              <a:rPr kumimoji="1" lang="ja-JP" altLang="en-US" i="1" dirty="0"/>
              <a:t>最も一致度が高い</a:t>
            </a:r>
            <a:br>
              <a:rPr kumimoji="1" lang="en-US" altLang="ja-JP" i="1" dirty="0"/>
            </a:br>
            <a:r>
              <a:rPr kumimoji="1" lang="ja-JP" altLang="en-US" i="1" dirty="0"/>
              <a:t>ターゲット・アドレスを選択</a:t>
            </a:r>
            <a:endParaRPr kumimoji="1" lang="en-US" altLang="ja-JP" i="1" dirty="0"/>
          </a:p>
          <a:p>
            <a:r>
              <a:rPr kumimoji="1" lang="en-US" altLang="ja-JP" dirty="0"/>
              <a:t>ITTAGE </a:t>
            </a:r>
            <a:r>
              <a:rPr kumimoji="1" lang="ja-JP" altLang="en-US" dirty="0"/>
              <a:t>より少しよいぐらい</a:t>
            </a:r>
          </a:p>
        </p:txBody>
      </p:sp>
      <p:pic>
        <p:nvPicPr>
          <p:cNvPr id="5" name="図 4">
            <a:extLst>
              <a:ext uri="{FF2B5EF4-FFF2-40B4-BE49-F238E27FC236}">
                <a16:creationId xmlns:a16="http://schemas.microsoft.com/office/drawing/2014/main" id="{388A1B20-42CE-45A6-AE1D-4B209C0D46A5}"/>
              </a:ext>
            </a:extLst>
          </p:cNvPr>
          <p:cNvPicPr>
            <a:picLocks noChangeAspect="1"/>
          </p:cNvPicPr>
          <p:nvPr/>
        </p:nvPicPr>
        <p:blipFill>
          <a:blip r:embed="rId2"/>
          <a:stretch>
            <a:fillRect/>
          </a:stretch>
        </p:blipFill>
        <p:spPr>
          <a:xfrm>
            <a:off x="5382009" y="2168986"/>
            <a:ext cx="3264536" cy="4029305"/>
          </a:xfrm>
          <a:prstGeom prst="rect">
            <a:avLst/>
          </a:prstGeom>
        </p:spPr>
      </p:pic>
    </p:spTree>
    <p:extLst>
      <p:ext uri="{BB962C8B-B14F-4D97-AF65-F5344CB8AC3E}">
        <p14:creationId xmlns:p14="http://schemas.microsoft.com/office/powerpoint/2010/main" val="3905566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solidFill>
                  <a:schemeClr val="accent5"/>
                </a:solidFill>
              </a:rPr>
              <a:t>複数命令同時フェッチ時の予測の実装方法</a:t>
            </a:r>
            <a:endParaRPr lang="en-US" altLang="ja-JP" dirty="0">
              <a:solidFill>
                <a:schemeClr val="accent5"/>
              </a:solidFill>
            </a:endParaRPr>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1155484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FE6157-6215-47EC-8CAC-F5C25C0EB744}"/>
              </a:ext>
            </a:extLst>
          </p:cNvPr>
          <p:cNvSpPr>
            <a:spLocks noGrp="1"/>
          </p:cNvSpPr>
          <p:nvPr>
            <p:ph type="title"/>
          </p:nvPr>
        </p:nvSpPr>
        <p:spPr/>
        <p:txBody>
          <a:bodyPr/>
          <a:lstStyle/>
          <a:p>
            <a:r>
              <a:rPr kumimoji="1" lang="ja-JP" altLang="en-US" dirty="0"/>
              <a:t>複数命令フェッチへの対応</a:t>
            </a:r>
          </a:p>
        </p:txBody>
      </p:sp>
      <p:sp>
        <p:nvSpPr>
          <p:cNvPr id="3" name="テキスト プレースホルダー 2">
            <a:extLst>
              <a:ext uri="{FF2B5EF4-FFF2-40B4-BE49-F238E27FC236}">
                <a16:creationId xmlns:a16="http://schemas.microsoft.com/office/drawing/2014/main" id="{490907E2-E03C-4742-8504-D1281AFA4079}"/>
              </a:ext>
            </a:extLst>
          </p:cNvPr>
          <p:cNvSpPr>
            <a:spLocks noGrp="1"/>
          </p:cNvSpPr>
          <p:nvPr>
            <p:ph type="body" sz="quarter" idx="10"/>
          </p:nvPr>
        </p:nvSpPr>
        <p:spPr/>
        <p:txBody>
          <a:bodyPr/>
          <a:lstStyle/>
          <a:p>
            <a:r>
              <a:rPr kumimoji="1" lang="ja-JP" altLang="en-US" dirty="0"/>
              <a:t>複数命令を同時にフェッチする場合の分岐予測の問題</a:t>
            </a:r>
            <a:endParaRPr kumimoji="1" lang="en-US" altLang="ja-JP" dirty="0"/>
          </a:p>
          <a:p>
            <a:pPr lvl="1"/>
            <a:r>
              <a:rPr kumimoji="1" lang="ja-JP" altLang="en-US" dirty="0"/>
              <a:t>フェッチ・グループ内のどこに分岐があるのかわからない</a:t>
            </a:r>
            <a:endParaRPr kumimoji="1" lang="en-US" altLang="ja-JP" dirty="0"/>
          </a:p>
          <a:p>
            <a:r>
              <a:rPr kumimoji="1" lang="ja-JP" altLang="en-US" dirty="0"/>
              <a:t>たとえば，</a:t>
            </a:r>
            <a:endParaRPr kumimoji="1" lang="en-US" altLang="ja-JP" dirty="0"/>
          </a:p>
          <a:p>
            <a:pPr lvl="1"/>
            <a:r>
              <a:rPr kumimoji="1" lang="en-US" altLang="ja-JP" dirty="0"/>
              <a:t>PC</a:t>
            </a:r>
            <a:r>
              <a:rPr lang="en-US" altLang="ja-JP" dirty="0"/>
              <a:t>+0, PC+1, PC+2, PC+3 </a:t>
            </a:r>
            <a:r>
              <a:rPr lang="ja-JP" altLang="en-US" dirty="0"/>
              <a:t>の４つを同時にフェッチ</a:t>
            </a:r>
            <a:endParaRPr lang="en-US" altLang="ja-JP" dirty="0"/>
          </a:p>
          <a:p>
            <a:pPr lvl="1"/>
            <a:r>
              <a:rPr kumimoji="1" lang="ja-JP" altLang="en-US" dirty="0"/>
              <a:t>これのどれが分岐なのか？</a:t>
            </a:r>
            <a:endParaRPr kumimoji="1" lang="en-US" altLang="ja-JP" dirty="0"/>
          </a:p>
          <a:p>
            <a:pPr lvl="1"/>
            <a:r>
              <a:rPr kumimoji="1" lang="ja-JP" altLang="en-US" dirty="0"/>
              <a:t>方向予測器や </a:t>
            </a:r>
            <a:r>
              <a:rPr kumimoji="1" lang="en-US" altLang="ja-JP" dirty="0"/>
              <a:t>BTB </a:t>
            </a:r>
            <a:r>
              <a:rPr kumimoji="1" lang="ja-JP" altLang="en-US" dirty="0"/>
              <a:t>はどの </a:t>
            </a:r>
            <a:r>
              <a:rPr kumimoji="1" lang="en-US" altLang="ja-JP" dirty="0"/>
              <a:t>PC </a:t>
            </a:r>
            <a:r>
              <a:rPr kumimoji="1" lang="ja-JP" altLang="en-US" dirty="0"/>
              <a:t>で引くべきか？</a:t>
            </a:r>
            <a:endParaRPr kumimoji="1" lang="en-US" altLang="ja-JP" dirty="0"/>
          </a:p>
          <a:p>
            <a:pPr lvl="1"/>
            <a:endParaRPr kumimoji="1" lang="ja-JP" altLang="en-US" dirty="0"/>
          </a:p>
        </p:txBody>
      </p:sp>
    </p:spTree>
    <p:extLst>
      <p:ext uri="{BB962C8B-B14F-4D97-AF65-F5344CB8AC3E}">
        <p14:creationId xmlns:p14="http://schemas.microsoft.com/office/powerpoint/2010/main" val="1520752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D4F9CF-2ABE-4F71-B1E8-A3E88D13C1E6}"/>
              </a:ext>
            </a:extLst>
          </p:cNvPr>
          <p:cNvSpPr>
            <a:spLocks noGrp="1"/>
          </p:cNvSpPr>
          <p:nvPr>
            <p:ph type="title"/>
          </p:nvPr>
        </p:nvSpPr>
        <p:spPr/>
        <p:txBody>
          <a:bodyPr/>
          <a:lstStyle/>
          <a:p>
            <a:r>
              <a:rPr kumimoji="1" lang="ja-JP" altLang="en-US" dirty="0"/>
              <a:t>ナイーブな方法と問題</a:t>
            </a:r>
          </a:p>
        </p:txBody>
      </p:sp>
      <p:sp>
        <p:nvSpPr>
          <p:cNvPr id="3" name="テキスト プレースホルダー 2">
            <a:extLst>
              <a:ext uri="{FF2B5EF4-FFF2-40B4-BE49-F238E27FC236}">
                <a16:creationId xmlns:a16="http://schemas.microsoft.com/office/drawing/2014/main" id="{0281EFCC-F362-4544-892E-872FF785C9B1}"/>
              </a:ext>
            </a:extLst>
          </p:cNvPr>
          <p:cNvSpPr>
            <a:spLocks noGrp="1"/>
          </p:cNvSpPr>
          <p:nvPr>
            <p:ph type="body" sz="quarter" idx="10"/>
          </p:nvPr>
        </p:nvSpPr>
        <p:spPr/>
        <p:txBody>
          <a:bodyPr/>
          <a:lstStyle/>
          <a:p>
            <a:r>
              <a:rPr kumimoji="1" lang="ja-JP" altLang="en-US" dirty="0"/>
              <a:t>フェッチ・グループの先頭で引く</a:t>
            </a:r>
            <a:endParaRPr kumimoji="1" lang="en-US" altLang="ja-JP" dirty="0"/>
          </a:p>
          <a:p>
            <a:pPr lvl="1"/>
            <a:r>
              <a:rPr lang="en-US" altLang="ja-JP" dirty="0"/>
              <a:t>PC+0 </a:t>
            </a:r>
            <a:r>
              <a:rPr lang="ja-JP" altLang="en-US" dirty="0"/>
              <a:t>で方向予測器と </a:t>
            </a:r>
            <a:r>
              <a:rPr lang="en-US" altLang="ja-JP" dirty="0"/>
              <a:t>BTB </a:t>
            </a:r>
            <a:r>
              <a:rPr lang="ja-JP" altLang="en-US" dirty="0"/>
              <a:t>をアクセス</a:t>
            </a:r>
            <a:endParaRPr lang="en-US" altLang="ja-JP" dirty="0"/>
          </a:p>
          <a:p>
            <a:pPr lvl="1"/>
            <a:r>
              <a:rPr lang="ja-JP" altLang="en-US" dirty="0"/>
              <a:t>そのグループ内にある最初の分岐の予測を行うと考える</a:t>
            </a:r>
            <a:endParaRPr lang="en-US" altLang="ja-JP" dirty="0"/>
          </a:p>
          <a:p>
            <a:pPr lvl="1"/>
            <a:r>
              <a:rPr lang="en-US" altLang="ja-JP" dirty="0"/>
              <a:t>PC+2 </a:t>
            </a:r>
            <a:r>
              <a:rPr lang="ja-JP" altLang="en-US" dirty="0"/>
              <a:t>に分岐があるとすると，</a:t>
            </a:r>
            <a:r>
              <a:rPr lang="en-US" altLang="ja-JP" dirty="0"/>
              <a:t>PC+0 </a:t>
            </a:r>
            <a:r>
              <a:rPr lang="ja-JP" altLang="en-US" dirty="0"/>
              <a:t>で </a:t>
            </a:r>
            <a:r>
              <a:rPr lang="en-US" altLang="ja-JP" dirty="0"/>
              <a:t>PC+2 </a:t>
            </a:r>
            <a:r>
              <a:rPr lang="ja-JP" altLang="en-US" dirty="0"/>
              <a:t>の予測を行う</a:t>
            </a:r>
            <a:endParaRPr lang="en-US" altLang="ja-JP" dirty="0"/>
          </a:p>
          <a:p>
            <a:r>
              <a:rPr lang="ja-JP" altLang="en-US" dirty="0"/>
              <a:t>分岐が連続して存在すると悲惨なことに</a:t>
            </a:r>
            <a:endParaRPr lang="en-US" altLang="ja-JP" dirty="0"/>
          </a:p>
          <a:p>
            <a:pPr lvl="1"/>
            <a:r>
              <a:rPr lang="ja-JP" altLang="en-US" dirty="0"/>
              <a:t>グループ内に複数分岐があると対応出来ない</a:t>
            </a:r>
            <a:endParaRPr lang="en-US" altLang="ja-JP" dirty="0"/>
          </a:p>
          <a:p>
            <a:pPr lvl="2"/>
            <a:r>
              <a:rPr lang="en-US" altLang="ja-JP" dirty="0"/>
              <a:t>PC+3 </a:t>
            </a:r>
            <a:r>
              <a:rPr lang="ja-JP" altLang="en-US" dirty="0"/>
              <a:t>に分岐があると対応できない</a:t>
            </a:r>
            <a:endParaRPr lang="en-US" altLang="ja-JP" dirty="0"/>
          </a:p>
          <a:p>
            <a:pPr lvl="2"/>
            <a:r>
              <a:rPr lang="en-US" altLang="ja-JP" dirty="0"/>
              <a:t>PC+2</a:t>
            </a:r>
            <a:r>
              <a:rPr lang="ja-JP" altLang="en-US" dirty="0"/>
              <a:t> でフェッチを止める必要がある</a:t>
            </a:r>
            <a:endParaRPr lang="en-US" altLang="ja-JP" dirty="0"/>
          </a:p>
          <a:p>
            <a:pPr lvl="1"/>
            <a:r>
              <a:rPr lang="ja-JP" altLang="en-US" dirty="0"/>
              <a:t>グローバル履歴がずれる</a:t>
            </a:r>
            <a:endParaRPr lang="en-US" altLang="ja-JP" dirty="0"/>
          </a:p>
          <a:p>
            <a:pPr lvl="2"/>
            <a:r>
              <a:rPr lang="en-US" altLang="ja-JP" dirty="0"/>
              <a:t>untaken </a:t>
            </a:r>
            <a:r>
              <a:rPr lang="ja-JP" altLang="en-US" dirty="0"/>
              <a:t>な分岐は </a:t>
            </a:r>
            <a:r>
              <a:rPr lang="en-US" altLang="ja-JP" dirty="0"/>
              <a:t>BTB </a:t>
            </a:r>
            <a:r>
              <a:rPr lang="ja-JP" altLang="en-US" dirty="0"/>
              <a:t>に登録されないので，グローバル履歴にも入らない</a:t>
            </a:r>
            <a:endParaRPr lang="en-US" altLang="ja-JP" dirty="0"/>
          </a:p>
          <a:p>
            <a:pPr lvl="2"/>
            <a:r>
              <a:rPr lang="ja-JP" altLang="en-US" dirty="0"/>
              <a:t>ある日 </a:t>
            </a:r>
            <a:r>
              <a:rPr lang="en-US" altLang="ja-JP" dirty="0"/>
              <a:t>taken </a:t>
            </a:r>
            <a:r>
              <a:rPr lang="ja-JP" altLang="en-US" dirty="0"/>
              <a:t>になると，履歴がそこからずれる</a:t>
            </a:r>
            <a:endParaRPr lang="en-US" altLang="ja-JP" dirty="0"/>
          </a:p>
        </p:txBody>
      </p:sp>
    </p:spTree>
    <p:extLst>
      <p:ext uri="{BB962C8B-B14F-4D97-AF65-F5344CB8AC3E}">
        <p14:creationId xmlns:p14="http://schemas.microsoft.com/office/powerpoint/2010/main" val="544253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091B739-E566-4C9E-824F-2DB1BFB54A32}"/>
              </a:ext>
            </a:extLst>
          </p:cNvPr>
          <p:cNvPicPr>
            <a:picLocks noChangeAspect="1"/>
          </p:cNvPicPr>
          <p:nvPr/>
        </p:nvPicPr>
        <p:blipFill>
          <a:blip r:embed="rId2"/>
          <a:stretch>
            <a:fillRect/>
          </a:stretch>
        </p:blipFill>
        <p:spPr>
          <a:xfrm>
            <a:off x="5022005" y="2708992"/>
            <a:ext cx="3921240" cy="3699003"/>
          </a:xfrm>
          <a:prstGeom prst="rect">
            <a:avLst/>
          </a:prstGeom>
        </p:spPr>
      </p:pic>
      <p:sp>
        <p:nvSpPr>
          <p:cNvPr id="2" name="タイトル 1">
            <a:extLst>
              <a:ext uri="{FF2B5EF4-FFF2-40B4-BE49-F238E27FC236}">
                <a16:creationId xmlns:a16="http://schemas.microsoft.com/office/drawing/2014/main" id="{8DCDD004-EE5D-4607-90C1-389FFE5D5689}"/>
              </a:ext>
            </a:extLst>
          </p:cNvPr>
          <p:cNvSpPr>
            <a:spLocks noGrp="1"/>
          </p:cNvSpPr>
          <p:nvPr>
            <p:ph type="title"/>
          </p:nvPr>
        </p:nvSpPr>
        <p:spPr/>
        <p:txBody>
          <a:bodyPr/>
          <a:lstStyle/>
          <a:p>
            <a:r>
              <a:rPr kumimoji="1" lang="en-US" altLang="ja-JP" dirty="0"/>
              <a:t>Basic block BTB</a:t>
            </a:r>
            <a:endParaRPr kumimoji="1" lang="ja-JP" altLang="en-US" dirty="0"/>
          </a:p>
        </p:txBody>
      </p:sp>
      <p:sp>
        <p:nvSpPr>
          <p:cNvPr id="3" name="テキスト プレースホルダー 2">
            <a:extLst>
              <a:ext uri="{FF2B5EF4-FFF2-40B4-BE49-F238E27FC236}">
                <a16:creationId xmlns:a16="http://schemas.microsoft.com/office/drawing/2014/main" id="{8FF71020-B7CA-4C46-A159-E75A4C5291E6}"/>
              </a:ext>
            </a:extLst>
          </p:cNvPr>
          <p:cNvSpPr>
            <a:spLocks noGrp="1"/>
          </p:cNvSpPr>
          <p:nvPr>
            <p:ph type="body" sz="quarter" idx="10"/>
          </p:nvPr>
        </p:nvSpPr>
        <p:spPr>
          <a:xfrm>
            <a:off x="611956" y="1088974"/>
            <a:ext cx="8280092" cy="2970033"/>
          </a:xfrm>
        </p:spPr>
        <p:txBody>
          <a:bodyPr anchor="t"/>
          <a:lstStyle/>
          <a:p>
            <a:r>
              <a:rPr lang="en-US" altLang="ja-JP" i="1" dirty="0"/>
              <a:t>Kumar, R, Boomerang: a Metadata-Free Architecture for Control Flow Delivery, HPCA 2017</a:t>
            </a:r>
            <a:endParaRPr kumimoji="1" lang="en-US" altLang="ja-JP" i="1" dirty="0"/>
          </a:p>
          <a:p>
            <a:pPr lvl="1"/>
            <a:r>
              <a:rPr kumimoji="1" lang="ja-JP" altLang="en-US" dirty="0"/>
              <a:t>この論文自体は，分岐予測を </a:t>
            </a:r>
            <a:r>
              <a:rPr kumimoji="1" lang="en-US" altLang="ja-JP" dirty="0"/>
              <a:t>run ahead </a:t>
            </a:r>
            <a:r>
              <a:rPr kumimoji="1" lang="ja-JP" altLang="en-US" dirty="0"/>
              <a:t>させて </a:t>
            </a:r>
            <a:r>
              <a:rPr kumimoji="1" lang="en-US" altLang="ja-JP" dirty="0"/>
              <a:t>i-cache </a:t>
            </a:r>
            <a:r>
              <a:rPr kumimoji="1" lang="ja-JP" altLang="en-US" dirty="0"/>
              <a:t>と </a:t>
            </a:r>
            <a:r>
              <a:rPr kumimoji="1" lang="en-US" altLang="ja-JP" dirty="0"/>
              <a:t>BTB </a:t>
            </a:r>
            <a:r>
              <a:rPr kumimoji="1" lang="ja-JP" altLang="en-US" dirty="0"/>
              <a:t>をプリフェッチするアイデアを提案</a:t>
            </a:r>
            <a:endParaRPr kumimoji="1" lang="en-US" altLang="ja-JP" dirty="0"/>
          </a:p>
          <a:p>
            <a:r>
              <a:rPr kumimoji="1" lang="en-US" altLang="ja-JP" dirty="0"/>
              <a:t>Basic block </a:t>
            </a:r>
            <a:r>
              <a:rPr lang="en-US" altLang="ja-JP" dirty="0"/>
              <a:t>BTB</a:t>
            </a:r>
          </a:p>
          <a:p>
            <a:pPr lvl="1"/>
            <a:r>
              <a:rPr kumimoji="1" lang="en-US" altLang="ja-JP" dirty="0"/>
              <a:t>Basic block </a:t>
            </a:r>
            <a:r>
              <a:rPr kumimoji="1" lang="ja-JP" altLang="en-US" dirty="0"/>
              <a:t>単位で</a:t>
            </a:r>
            <a:br>
              <a:rPr kumimoji="1" lang="en-US" altLang="ja-JP" dirty="0"/>
            </a:br>
            <a:r>
              <a:rPr kumimoji="1" lang="ja-JP" altLang="en-US" dirty="0"/>
              <a:t>ターゲット・アドレスを入れる</a:t>
            </a:r>
            <a:endParaRPr kumimoji="1" lang="en-US" altLang="ja-JP" dirty="0"/>
          </a:p>
          <a:p>
            <a:pPr lvl="1"/>
            <a:r>
              <a:rPr kumimoji="1" lang="ja-JP" altLang="en-US" dirty="0"/>
              <a:t>先頭の </a:t>
            </a:r>
            <a:r>
              <a:rPr kumimoji="1" lang="en-US" altLang="ja-JP" dirty="0"/>
              <a:t>PC </a:t>
            </a:r>
            <a:r>
              <a:rPr kumimoji="1" lang="ja-JP" altLang="en-US" dirty="0"/>
              <a:t>で引くと，最初の</a:t>
            </a:r>
            <a:br>
              <a:rPr kumimoji="1" lang="en-US" altLang="ja-JP" dirty="0"/>
            </a:br>
            <a:r>
              <a:rPr kumimoji="1" lang="ja-JP" altLang="en-US" dirty="0"/>
              <a:t>分岐までの距離がわかる</a:t>
            </a:r>
            <a:endParaRPr kumimoji="1" lang="en-US" altLang="ja-JP" dirty="0"/>
          </a:p>
          <a:p>
            <a:r>
              <a:rPr kumimoji="1" lang="ja-JP" altLang="en-US" dirty="0"/>
              <a:t>問題：</a:t>
            </a:r>
            <a:endParaRPr kumimoji="1" lang="en-US" altLang="ja-JP" dirty="0"/>
          </a:p>
          <a:p>
            <a:pPr lvl="1"/>
            <a:r>
              <a:rPr kumimoji="1" lang="ja-JP" altLang="en-US" dirty="0"/>
              <a:t>ずっと </a:t>
            </a:r>
            <a:r>
              <a:rPr kumimoji="1" lang="en-US" altLang="ja-JP" dirty="0"/>
              <a:t>untaken </a:t>
            </a:r>
            <a:r>
              <a:rPr kumimoji="1" lang="ja-JP" altLang="en-US" dirty="0"/>
              <a:t>の分岐についても</a:t>
            </a:r>
            <a:br>
              <a:rPr kumimoji="1" lang="en-US" altLang="ja-JP" dirty="0"/>
            </a:br>
            <a:r>
              <a:rPr kumimoji="1" lang="ja-JP" altLang="en-US" dirty="0"/>
              <a:t>エントリを消費してしまう</a:t>
            </a:r>
            <a:endParaRPr kumimoji="1" lang="en-US" altLang="ja-JP" dirty="0"/>
          </a:p>
        </p:txBody>
      </p:sp>
    </p:spTree>
    <p:extLst>
      <p:ext uri="{BB962C8B-B14F-4D97-AF65-F5344CB8AC3E}">
        <p14:creationId xmlns:p14="http://schemas.microsoft.com/office/powerpoint/2010/main" val="2550311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0FA60-65D9-4794-BE33-1DE22F488E65}"/>
              </a:ext>
            </a:extLst>
          </p:cNvPr>
          <p:cNvSpPr>
            <a:spLocks noGrp="1"/>
          </p:cNvSpPr>
          <p:nvPr>
            <p:ph type="title"/>
          </p:nvPr>
        </p:nvSpPr>
        <p:spPr/>
        <p:txBody>
          <a:bodyPr/>
          <a:lstStyle/>
          <a:p>
            <a:r>
              <a:rPr kumimoji="1" lang="en-US" altLang="ja-JP" dirty="0"/>
              <a:t>ARM </a:t>
            </a:r>
            <a:r>
              <a:rPr kumimoji="1" lang="ja-JP" altLang="en-US" dirty="0"/>
              <a:t>の実装方法</a:t>
            </a:r>
          </a:p>
        </p:txBody>
      </p:sp>
      <p:sp>
        <p:nvSpPr>
          <p:cNvPr id="3" name="テキスト プレースホルダー 2">
            <a:extLst>
              <a:ext uri="{FF2B5EF4-FFF2-40B4-BE49-F238E27FC236}">
                <a16:creationId xmlns:a16="http://schemas.microsoft.com/office/drawing/2014/main" id="{3ED79825-0444-49E7-8316-6B7D85F9076E}"/>
              </a:ext>
            </a:extLst>
          </p:cNvPr>
          <p:cNvSpPr>
            <a:spLocks noGrp="1"/>
          </p:cNvSpPr>
          <p:nvPr>
            <p:ph type="body" sz="quarter" idx="10"/>
          </p:nvPr>
        </p:nvSpPr>
        <p:spPr/>
        <p:txBody>
          <a:bodyPr/>
          <a:lstStyle/>
          <a:p>
            <a:r>
              <a:rPr kumimoji="1" lang="en-US" altLang="ja-JP" i="1" dirty="0"/>
              <a:t>Yasuo Ishii et al., Re-establishing Fetch-Directed Instruction Prefetching: An Industry Perspective, ISPASS 2021</a:t>
            </a:r>
          </a:p>
          <a:p>
            <a:pPr lvl="1"/>
            <a:r>
              <a:rPr kumimoji="1" lang="en-US" altLang="ja-JP" dirty="0"/>
              <a:t>ARM </a:t>
            </a:r>
            <a:r>
              <a:rPr kumimoji="1" lang="ja-JP" altLang="en-US" dirty="0"/>
              <a:t>の石井さんが「アカデミックの連中に本物のフロントエンドを教えてやる」とかいって執筆</a:t>
            </a:r>
            <a:endParaRPr kumimoji="1" lang="en-US" altLang="ja-JP" dirty="0"/>
          </a:p>
          <a:p>
            <a:pPr lvl="1"/>
            <a:r>
              <a:rPr kumimoji="1" lang="ja-JP" altLang="en-US" dirty="0"/>
              <a:t>本題は，大きな </a:t>
            </a:r>
            <a:r>
              <a:rPr kumimoji="1" lang="en-US" altLang="ja-JP" dirty="0"/>
              <a:t>BTB</a:t>
            </a:r>
            <a:r>
              <a:rPr lang="ja-JP" altLang="en-US" dirty="0"/>
              <a:t> と </a:t>
            </a:r>
            <a:r>
              <a:rPr lang="en-US" altLang="ja-JP" dirty="0"/>
              <a:t>decoupled frontend (fetch directed prefetching) </a:t>
            </a:r>
            <a:r>
              <a:rPr lang="ja-JP" altLang="en-US" dirty="0"/>
              <a:t>で単純かつかなり高い性能がでるというもの</a:t>
            </a:r>
            <a:endParaRPr kumimoji="1" lang="en-US" altLang="ja-JP" dirty="0"/>
          </a:p>
          <a:p>
            <a:r>
              <a:rPr lang="ja-JP" altLang="en-US" dirty="0"/>
              <a:t>複数命令同時フェッチの問題を </a:t>
            </a:r>
            <a:r>
              <a:rPr lang="en-US" altLang="ja-JP" dirty="0"/>
              <a:t>target history + </a:t>
            </a:r>
            <a:r>
              <a:rPr lang="ja-JP" altLang="en-US" dirty="0"/>
              <a:t>マルチバンク化により解決</a:t>
            </a:r>
            <a:endParaRPr lang="en-US" altLang="ja-JP" dirty="0"/>
          </a:p>
          <a:p>
            <a:endParaRPr kumimoji="1" lang="ja-JP" altLang="en-US" dirty="0"/>
          </a:p>
        </p:txBody>
      </p:sp>
    </p:spTree>
    <p:extLst>
      <p:ext uri="{BB962C8B-B14F-4D97-AF65-F5344CB8AC3E}">
        <p14:creationId xmlns:p14="http://schemas.microsoft.com/office/powerpoint/2010/main" val="3999815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履歴を用いた予測器</a:t>
            </a:r>
          </a:p>
        </p:txBody>
      </p:sp>
      <p:sp>
        <p:nvSpPr>
          <p:cNvPr id="3" name="テキスト プレースホルダー 2"/>
          <p:cNvSpPr>
            <a:spLocks noGrp="1"/>
          </p:cNvSpPr>
          <p:nvPr>
            <p:ph type="body" sz="quarter" idx="10"/>
          </p:nvPr>
        </p:nvSpPr>
        <p:spPr/>
        <p:txBody>
          <a:bodyPr/>
          <a:lstStyle/>
          <a:p>
            <a:r>
              <a:rPr kumimoji="1" lang="ja-JP" altLang="en-US" dirty="0"/>
              <a:t>履歴の保持方法</a:t>
            </a:r>
            <a:r>
              <a:rPr kumimoji="1" lang="en-US" altLang="ja-JP" dirty="0"/>
              <a:t>/</a:t>
            </a:r>
            <a:r>
              <a:rPr kumimoji="1" lang="ja-JP" altLang="en-US" dirty="0"/>
              <a:t>作り方の違いで，いろいろな方法がある</a:t>
            </a:r>
            <a:endParaRPr kumimoji="1" lang="en-US" altLang="ja-JP" dirty="0"/>
          </a:p>
          <a:p>
            <a:pPr marL="817200" lvl="1" indent="-457200">
              <a:buFont typeface="+mj-lt"/>
              <a:buAutoNum type="arabicPeriod"/>
            </a:pPr>
            <a:endParaRPr kumimoji="1" lang="en-US" altLang="ja-JP" dirty="0"/>
          </a:p>
          <a:p>
            <a:pPr marL="817200" lvl="1" indent="-457200">
              <a:buFont typeface="+mj-lt"/>
              <a:buAutoNum type="arabicPeriod"/>
            </a:pPr>
            <a:r>
              <a:rPr kumimoji="1" lang="ja-JP" altLang="en-US" dirty="0"/>
              <a:t>ローカル履歴予測器</a:t>
            </a:r>
            <a:endParaRPr kumimoji="1" lang="en-US" altLang="ja-JP" dirty="0"/>
          </a:p>
          <a:p>
            <a:pPr lvl="2"/>
            <a:r>
              <a:rPr lang="en-US" altLang="ja-JP" dirty="0"/>
              <a:t>PC </a:t>
            </a:r>
            <a:r>
              <a:rPr lang="ja-JP" altLang="en-US" dirty="0"/>
              <a:t>ごとに履歴を保持</a:t>
            </a:r>
            <a:endParaRPr lang="en-US" altLang="ja-JP" dirty="0"/>
          </a:p>
          <a:p>
            <a:pPr marL="817200" lvl="1" indent="-457200">
              <a:buFont typeface="+mj-lt"/>
              <a:buAutoNum type="arabicPeriod"/>
            </a:pPr>
            <a:endParaRPr lang="en-US" altLang="ja-JP" dirty="0"/>
          </a:p>
          <a:p>
            <a:pPr marL="817200" lvl="1" indent="-457200">
              <a:buFont typeface="+mj-lt"/>
              <a:buAutoNum type="arabicPeriod"/>
            </a:pPr>
            <a:r>
              <a:rPr lang="ja-JP" altLang="en-US" dirty="0">
                <a:solidFill>
                  <a:schemeClr val="accent5"/>
                </a:solidFill>
              </a:rPr>
              <a:t>グローバル履歴予測器</a:t>
            </a:r>
            <a:endParaRPr lang="en-US" altLang="ja-JP" dirty="0">
              <a:solidFill>
                <a:schemeClr val="accent5"/>
              </a:solidFill>
            </a:endParaRPr>
          </a:p>
          <a:p>
            <a:pPr lvl="2"/>
            <a:r>
              <a:rPr lang="en-US" altLang="ja-JP" dirty="0"/>
              <a:t>PC </a:t>
            </a:r>
            <a:r>
              <a:rPr lang="ja-JP" altLang="en-US" dirty="0"/>
              <a:t>を区別せず履歴を保持</a:t>
            </a:r>
            <a:endParaRPr lang="en-US" altLang="ja-JP" dirty="0"/>
          </a:p>
          <a:p>
            <a:pPr lvl="2"/>
            <a:r>
              <a:rPr lang="ja-JP" altLang="en-US" dirty="0"/>
              <a:t>基本的にこちらが使われる事が多い</a:t>
            </a:r>
            <a:endParaRPr lang="en-US" altLang="ja-JP" dirty="0"/>
          </a:p>
          <a:p>
            <a:pPr lvl="3"/>
            <a:r>
              <a:rPr lang="ja-JP" altLang="en-US" dirty="0"/>
              <a:t>ローカル履歴で予測可能なものを内包できる</a:t>
            </a:r>
            <a:endParaRPr lang="en-US" altLang="ja-JP" dirty="0"/>
          </a:p>
          <a:p>
            <a:pPr lvl="2"/>
            <a:r>
              <a:rPr lang="ja-JP" altLang="en-US" dirty="0"/>
              <a:t>以降の話はこちらを前提</a:t>
            </a:r>
            <a:endParaRPr lang="en-US" altLang="ja-JP" dirty="0"/>
          </a:p>
        </p:txBody>
      </p:sp>
    </p:spTree>
    <p:extLst>
      <p:ext uri="{BB962C8B-B14F-4D97-AF65-F5344CB8AC3E}">
        <p14:creationId xmlns:p14="http://schemas.microsoft.com/office/powerpoint/2010/main" val="2526501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687AB-B8E1-4274-B05A-F5B0DFB6FF9B}"/>
              </a:ext>
            </a:extLst>
          </p:cNvPr>
          <p:cNvSpPr>
            <a:spLocks noGrp="1"/>
          </p:cNvSpPr>
          <p:nvPr>
            <p:ph type="title"/>
          </p:nvPr>
        </p:nvSpPr>
        <p:spPr/>
        <p:txBody>
          <a:bodyPr/>
          <a:lstStyle/>
          <a:p>
            <a:r>
              <a:rPr kumimoji="1" lang="en-US" altLang="ja-JP" dirty="0"/>
              <a:t>Target history</a:t>
            </a:r>
            <a:endParaRPr kumimoji="1" lang="ja-JP" altLang="en-US" dirty="0"/>
          </a:p>
        </p:txBody>
      </p:sp>
      <p:sp>
        <p:nvSpPr>
          <p:cNvPr id="3" name="テキスト プレースホルダー 2">
            <a:extLst>
              <a:ext uri="{FF2B5EF4-FFF2-40B4-BE49-F238E27FC236}">
                <a16:creationId xmlns:a16="http://schemas.microsoft.com/office/drawing/2014/main" id="{95907F58-3BBA-4784-B88F-DEEF09566C96}"/>
              </a:ext>
            </a:extLst>
          </p:cNvPr>
          <p:cNvSpPr>
            <a:spLocks noGrp="1"/>
          </p:cNvSpPr>
          <p:nvPr>
            <p:ph type="body" sz="quarter" idx="10"/>
          </p:nvPr>
        </p:nvSpPr>
        <p:spPr>
          <a:xfrm>
            <a:off x="431954" y="2258987"/>
            <a:ext cx="8280092" cy="3869736"/>
          </a:xfrm>
        </p:spPr>
        <p:txBody>
          <a:bodyPr anchor="t"/>
          <a:lstStyle/>
          <a:p>
            <a:r>
              <a:rPr kumimoji="1" lang="ja-JP" altLang="en-US" dirty="0"/>
              <a:t>履歴の取り方の違い</a:t>
            </a:r>
            <a:endParaRPr kumimoji="1" lang="en-US" altLang="ja-JP" dirty="0"/>
          </a:p>
          <a:p>
            <a:pPr lvl="1"/>
            <a:r>
              <a:rPr kumimoji="1" lang="ja-JP" altLang="en-US" dirty="0"/>
              <a:t>通常の履歴：分岐方向を </a:t>
            </a:r>
            <a:r>
              <a:rPr kumimoji="1" lang="en-US" altLang="ja-JP" dirty="0"/>
              <a:t>1/0 </a:t>
            </a:r>
            <a:r>
              <a:rPr kumimoji="1" lang="ja-JP" altLang="en-US" dirty="0"/>
              <a:t>で表現</a:t>
            </a:r>
            <a:endParaRPr kumimoji="1" lang="en-US" altLang="ja-JP" dirty="0"/>
          </a:p>
          <a:p>
            <a:pPr lvl="1"/>
            <a:r>
              <a:rPr kumimoji="1" lang="en-US" altLang="ja-JP" dirty="0"/>
              <a:t>target history</a:t>
            </a:r>
            <a:r>
              <a:rPr kumimoji="1" lang="ja-JP" altLang="en-US" dirty="0"/>
              <a:t>：</a:t>
            </a:r>
            <a:r>
              <a:rPr kumimoji="1" lang="en-US" altLang="ja-JP" dirty="0"/>
              <a:t>taken </a:t>
            </a:r>
            <a:r>
              <a:rPr kumimoji="1" lang="ja-JP" altLang="en-US" dirty="0"/>
              <a:t>時の命令のアドレスと </a:t>
            </a:r>
            <a:r>
              <a:rPr kumimoji="1" lang="en-US" altLang="ja-JP" dirty="0"/>
              <a:t>target </a:t>
            </a:r>
            <a:r>
              <a:rPr kumimoji="1" lang="ja-JP" altLang="en-US" dirty="0"/>
              <a:t>を使う</a:t>
            </a:r>
            <a:endParaRPr kumimoji="1" lang="en-US" altLang="ja-JP" dirty="0"/>
          </a:p>
          <a:p>
            <a:r>
              <a:rPr kumimoji="1" lang="ja-JP" altLang="en-US" dirty="0"/>
              <a:t>利点：</a:t>
            </a:r>
            <a:r>
              <a:rPr kumimoji="1" lang="en-US" altLang="ja-JP" dirty="0"/>
              <a:t>Untaken </a:t>
            </a:r>
            <a:r>
              <a:rPr kumimoji="1" lang="ja-JP" altLang="en-US" dirty="0"/>
              <a:t>の間は </a:t>
            </a:r>
            <a:r>
              <a:rPr kumimoji="1" lang="en-US" altLang="ja-JP" dirty="0"/>
              <a:t>history </a:t>
            </a:r>
            <a:r>
              <a:rPr kumimoji="1" lang="ja-JP" altLang="en-US" dirty="0"/>
              <a:t>が変化しない</a:t>
            </a:r>
            <a:endParaRPr kumimoji="1" lang="en-US" altLang="ja-JP" dirty="0"/>
          </a:p>
          <a:p>
            <a:pPr lvl="1"/>
            <a:r>
              <a:rPr kumimoji="1" lang="ja-JP" altLang="en-US" dirty="0"/>
              <a:t>通常の履歴の場合：</a:t>
            </a:r>
            <a:endParaRPr kumimoji="1" lang="en-US" altLang="ja-JP" dirty="0"/>
          </a:p>
          <a:p>
            <a:pPr lvl="2"/>
            <a:r>
              <a:rPr lang="en-US" altLang="ja-JP" dirty="0"/>
              <a:t>PC+1 </a:t>
            </a:r>
            <a:r>
              <a:rPr lang="ja-JP" altLang="en-US" dirty="0"/>
              <a:t>は，</a:t>
            </a:r>
            <a:r>
              <a:rPr lang="en-US" altLang="ja-JP" dirty="0"/>
              <a:t>PC+0 </a:t>
            </a:r>
            <a:r>
              <a:rPr lang="ja-JP" altLang="en-US" dirty="0"/>
              <a:t>が分岐かどうかで履歴が変化する</a:t>
            </a:r>
            <a:br>
              <a:rPr lang="en-US" altLang="ja-JP" dirty="0"/>
            </a:br>
            <a:r>
              <a:rPr lang="ja-JP" altLang="en-US" dirty="0"/>
              <a:t>（分岐なら </a:t>
            </a:r>
            <a:r>
              <a:rPr lang="en-US" altLang="ja-JP" dirty="0"/>
              <a:t>0 </a:t>
            </a:r>
            <a:r>
              <a:rPr lang="ja-JP" altLang="en-US" dirty="0"/>
              <a:t>が挿入される）が，予測時にはわからない</a:t>
            </a:r>
            <a:endParaRPr lang="en-US" altLang="ja-JP" dirty="0"/>
          </a:p>
          <a:p>
            <a:pPr lvl="1"/>
            <a:r>
              <a:rPr lang="en-US" altLang="ja-JP" dirty="0"/>
              <a:t>Target history </a:t>
            </a:r>
            <a:r>
              <a:rPr lang="ja-JP" altLang="en-US" dirty="0"/>
              <a:t>の場合：</a:t>
            </a:r>
            <a:endParaRPr lang="en-US" altLang="ja-JP" dirty="0"/>
          </a:p>
          <a:p>
            <a:pPr lvl="2"/>
            <a:r>
              <a:rPr kumimoji="1" lang="en-US" altLang="ja-JP" dirty="0"/>
              <a:t>untaken </a:t>
            </a:r>
            <a:r>
              <a:rPr kumimoji="1" lang="ja-JP" altLang="en-US" dirty="0"/>
              <a:t>の間は </a:t>
            </a:r>
            <a:r>
              <a:rPr kumimoji="1" lang="en-US" altLang="ja-JP" dirty="0"/>
              <a:t>history </a:t>
            </a:r>
            <a:r>
              <a:rPr kumimoji="1" lang="ja-JP" altLang="en-US" dirty="0"/>
              <a:t>は変化しないので，</a:t>
            </a:r>
            <a:r>
              <a:rPr kumimoji="1" lang="en-US" altLang="ja-JP" dirty="0"/>
              <a:t>PC+1 </a:t>
            </a:r>
            <a:r>
              <a:rPr kumimoji="1" lang="ja-JP" altLang="en-US" dirty="0"/>
              <a:t>は </a:t>
            </a:r>
            <a:r>
              <a:rPr kumimoji="1" lang="en-US" altLang="ja-JP" dirty="0"/>
              <a:t>PC+0 </a:t>
            </a:r>
            <a:r>
              <a:rPr kumimoji="1" lang="ja-JP" altLang="en-US" dirty="0"/>
              <a:t>と同じヒストリを使える</a:t>
            </a:r>
            <a:endParaRPr kumimoji="1" lang="en-US" altLang="ja-JP" dirty="0"/>
          </a:p>
        </p:txBody>
      </p:sp>
      <p:pic>
        <p:nvPicPr>
          <p:cNvPr id="5" name="図 4">
            <a:extLst>
              <a:ext uri="{FF2B5EF4-FFF2-40B4-BE49-F238E27FC236}">
                <a16:creationId xmlns:a16="http://schemas.microsoft.com/office/drawing/2014/main" id="{73E796CD-008A-45B9-BD3F-8D8BE1CEA638}"/>
              </a:ext>
            </a:extLst>
          </p:cNvPr>
          <p:cNvPicPr>
            <a:picLocks noChangeAspect="1"/>
          </p:cNvPicPr>
          <p:nvPr/>
        </p:nvPicPr>
        <p:blipFill>
          <a:blip r:embed="rId2"/>
          <a:stretch>
            <a:fillRect/>
          </a:stretch>
        </p:blipFill>
        <p:spPr>
          <a:xfrm>
            <a:off x="0" y="908972"/>
            <a:ext cx="9144000" cy="1389958"/>
          </a:xfrm>
          <a:prstGeom prst="rect">
            <a:avLst/>
          </a:prstGeom>
        </p:spPr>
      </p:pic>
    </p:spTree>
    <p:extLst>
      <p:ext uri="{BB962C8B-B14F-4D97-AF65-F5344CB8AC3E}">
        <p14:creationId xmlns:p14="http://schemas.microsoft.com/office/powerpoint/2010/main" val="534573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54026C-5538-457E-BD0D-E951C7A1DAE8}"/>
              </a:ext>
            </a:extLst>
          </p:cNvPr>
          <p:cNvSpPr>
            <a:spLocks noGrp="1"/>
          </p:cNvSpPr>
          <p:nvPr>
            <p:ph type="title"/>
          </p:nvPr>
        </p:nvSpPr>
        <p:spPr/>
        <p:txBody>
          <a:bodyPr/>
          <a:lstStyle/>
          <a:p>
            <a:r>
              <a:rPr kumimoji="1" lang="en-US" altLang="ja-JP" dirty="0"/>
              <a:t>Target history + </a:t>
            </a:r>
            <a:r>
              <a:rPr kumimoji="1" lang="ja-JP" altLang="en-US" dirty="0"/>
              <a:t>予測器のマルチバンク化</a:t>
            </a:r>
          </a:p>
        </p:txBody>
      </p:sp>
      <p:sp>
        <p:nvSpPr>
          <p:cNvPr id="3" name="テキスト プレースホルダー 2">
            <a:extLst>
              <a:ext uri="{FF2B5EF4-FFF2-40B4-BE49-F238E27FC236}">
                <a16:creationId xmlns:a16="http://schemas.microsoft.com/office/drawing/2014/main" id="{CEFB87D9-9F95-467D-878B-F8DB4E4FCEB3}"/>
              </a:ext>
            </a:extLst>
          </p:cNvPr>
          <p:cNvSpPr>
            <a:spLocks noGrp="1"/>
          </p:cNvSpPr>
          <p:nvPr>
            <p:ph type="body" sz="quarter" idx="10"/>
          </p:nvPr>
        </p:nvSpPr>
        <p:spPr/>
        <p:txBody>
          <a:bodyPr/>
          <a:lstStyle/>
          <a:p>
            <a:r>
              <a:rPr kumimoji="1" lang="ja-JP" altLang="en-US" dirty="0"/>
              <a:t>フェッチ・グループ内の複数の分岐を同時に予測する</a:t>
            </a:r>
            <a:endParaRPr kumimoji="1" lang="en-US" altLang="ja-JP" dirty="0"/>
          </a:p>
          <a:p>
            <a:r>
              <a:rPr kumimoji="1" lang="ja-JP" altLang="en-US" dirty="0"/>
              <a:t>方向予測器のテーブルのアクセス</a:t>
            </a:r>
            <a:endParaRPr kumimoji="1" lang="en-US" altLang="ja-JP" dirty="0"/>
          </a:p>
          <a:p>
            <a:pPr lvl="1"/>
            <a:r>
              <a:rPr lang="en-US" altLang="ja-JP" dirty="0"/>
              <a:t>target history </a:t>
            </a:r>
            <a:r>
              <a:rPr lang="ja-JP" altLang="en-US" dirty="0"/>
              <a:t>を</a:t>
            </a:r>
            <a:r>
              <a:rPr lang="en-US" altLang="ja-JP" dirty="0"/>
              <a:t> PC </a:t>
            </a:r>
            <a:r>
              <a:rPr lang="ja-JP" altLang="en-US" dirty="0"/>
              <a:t>の上位と </a:t>
            </a:r>
            <a:r>
              <a:rPr lang="en-US" altLang="ja-JP" dirty="0"/>
              <a:t>XOR</a:t>
            </a:r>
          </a:p>
          <a:p>
            <a:pPr lvl="1"/>
            <a:r>
              <a:rPr kumimoji="1" lang="en-US" altLang="ja-JP" dirty="0"/>
              <a:t>PC+0, PC+1, PC+2 </a:t>
            </a:r>
            <a:r>
              <a:rPr kumimoji="1" lang="ja-JP" altLang="en-US" dirty="0"/>
              <a:t>･･･で下位ビットはかぶらないので，コンフリクトなしにマルチバンク化可能</a:t>
            </a:r>
            <a:endParaRPr kumimoji="1" lang="en-US" altLang="ja-JP" dirty="0"/>
          </a:p>
          <a:p>
            <a:pPr lvl="1"/>
            <a:r>
              <a:rPr kumimoji="1" lang="ja-JP" altLang="en-US" dirty="0"/>
              <a:t>方向の履歴では，分岐の有無で２番目以降のインデクスが変わるためこれができない</a:t>
            </a:r>
            <a:endParaRPr kumimoji="1" lang="en-US" altLang="ja-JP" dirty="0"/>
          </a:p>
          <a:p>
            <a:r>
              <a:rPr kumimoji="1" lang="en-US" altLang="ja-JP" dirty="0"/>
              <a:t>BTB</a:t>
            </a:r>
            <a:r>
              <a:rPr lang="ja-JP" altLang="en-US" dirty="0"/>
              <a:t> はマルチバンク化</a:t>
            </a:r>
            <a:r>
              <a:rPr lang="en-US" altLang="ja-JP" dirty="0"/>
              <a:t>+</a:t>
            </a:r>
            <a:r>
              <a:rPr lang="ja-JP" altLang="en-US" dirty="0"/>
              <a:t>セット位置の計算方法を変える</a:t>
            </a:r>
            <a:endParaRPr lang="en-US" altLang="ja-JP" dirty="0"/>
          </a:p>
          <a:p>
            <a:pPr lvl="1"/>
            <a:r>
              <a:rPr lang="ja-JP" altLang="en-US" dirty="0"/>
              <a:t>セットを決める際のインデクスを命令単位ではなく，</a:t>
            </a:r>
            <a:r>
              <a:rPr lang="en-US" altLang="ja-JP" dirty="0"/>
              <a:t>16B </a:t>
            </a:r>
            <a:r>
              <a:rPr lang="ja-JP" altLang="en-US" dirty="0"/>
              <a:t>単位にする</a:t>
            </a:r>
            <a:endParaRPr lang="en-US" altLang="ja-JP" dirty="0"/>
          </a:p>
          <a:p>
            <a:pPr lvl="1"/>
            <a:r>
              <a:rPr kumimoji="1" lang="ja-JP" altLang="en-US" dirty="0"/>
              <a:t>同一セットに同一フェッチ・グループのターゲットが複数入る</a:t>
            </a:r>
          </a:p>
        </p:txBody>
      </p:sp>
    </p:spTree>
    <p:extLst>
      <p:ext uri="{BB962C8B-B14F-4D97-AF65-F5344CB8AC3E}">
        <p14:creationId xmlns:p14="http://schemas.microsoft.com/office/powerpoint/2010/main" val="1829216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DEF9F9-B307-4597-90F8-E95F35EC801F}"/>
              </a:ext>
            </a:extLst>
          </p:cNvPr>
          <p:cNvSpPr>
            <a:spLocks noGrp="1"/>
          </p:cNvSpPr>
          <p:nvPr>
            <p:ph type="title"/>
          </p:nvPr>
        </p:nvSpPr>
        <p:spPr/>
        <p:txBody>
          <a:bodyPr/>
          <a:lstStyle/>
          <a:p>
            <a:r>
              <a:rPr kumimoji="1" lang="en-US" altLang="ja-JP" dirty="0"/>
              <a:t>Target history </a:t>
            </a:r>
            <a:r>
              <a:rPr kumimoji="1" lang="ja-JP" altLang="en-US" dirty="0"/>
              <a:t>を使った実装の備考</a:t>
            </a:r>
          </a:p>
        </p:txBody>
      </p:sp>
      <p:sp>
        <p:nvSpPr>
          <p:cNvPr id="3" name="テキスト プレースホルダー 2">
            <a:extLst>
              <a:ext uri="{FF2B5EF4-FFF2-40B4-BE49-F238E27FC236}">
                <a16:creationId xmlns:a16="http://schemas.microsoft.com/office/drawing/2014/main" id="{7280F381-DCB5-496C-94E7-087AC6F867ED}"/>
              </a:ext>
            </a:extLst>
          </p:cNvPr>
          <p:cNvSpPr>
            <a:spLocks noGrp="1"/>
          </p:cNvSpPr>
          <p:nvPr>
            <p:ph type="body" sz="quarter" idx="10"/>
          </p:nvPr>
        </p:nvSpPr>
        <p:spPr/>
        <p:txBody>
          <a:bodyPr/>
          <a:lstStyle/>
          <a:p>
            <a:r>
              <a:rPr kumimoji="1" lang="en-US" altLang="ja-JP" dirty="0"/>
              <a:t>TAGE </a:t>
            </a:r>
            <a:r>
              <a:rPr kumimoji="1" lang="ja-JP" altLang="en-US" dirty="0"/>
              <a:t>やハッシュ・パーセプトロンにもそのまま使える</a:t>
            </a:r>
            <a:endParaRPr kumimoji="1" lang="en-US" altLang="ja-JP" dirty="0"/>
          </a:p>
          <a:p>
            <a:pPr lvl="1"/>
            <a:r>
              <a:rPr kumimoji="1" lang="en-US" altLang="ja-JP" dirty="0"/>
              <a:t>GHR</a:t>
            </a:r>
            <a:r>
              <a:rPr lang="ja-JP" altLang="en-US" dirty="0"/>
              <a:t> の幅が </a:t>
            </a:r>
            <a:r>
              <a:rPr lang="en-US" altLang="ja-JP" dirty="0"/>
              <a:t>1 bit </a:t>
            </a:r>
            <a:r>
              <a:rPr lang="ja-JP" altLang="en-US" dirty="0"/>
              <a:t>から </a:t>
            </a:r>
            <a:r>
              <a:rPr lang="en-US" altLang="ja-JP" dirty="0"/>
              <a:t>6 bit </a:t>
            </a:r>
            <a:r>
              <a:rPr lang="ja-JP" altLang="en-US" dirty="0"/>
              <a:t>程度（</a:t>
            </a:r>
            <a:r>
              <a:rPr lang="en-US" altLang="ja-JP" dirty="0"/>
              <a:t>target hash</a:t>
            </a:r>
            <a:r>
              <a:rPr lang="ja-JP" altLang="en-US" dirty="0"/>
              <a:t>）の幅になる</a:t>
            </a:r>
            <a:endParaRPr lang="en-US" altLang="ja-JP" dirty="0"/>
          </a:p>
          <a:p>
            <a:pPr lvl="1"/>
            <a:r>
              <a:rPr kumimoji="1" lang="ja-JP" altLang="en-US" dirty="0"/>
              <a:t>ヒストリの持つ情報量が増えるので，精度もあがる</a:t>
            </a:r>
            <a:endParaRPr kumimoji="1" lang="en-US" altLang="ja-JP" dirty="0"/>
          </a:p>
          <a:p>
            <a:pPr lvl="2"/>
            <a:r>
              <a:rPr kumimoji="1" lang="en-US" altLang="ja-JP" dirty="0"/>
              <a:t>BATAGE </a:t>
            </a:r>
            <a:r>
              <a:rPr kumimoji="1" lang="ja-JP" altLang="en-US" dirty="0"/>
              <a:t>の実装では使われている</a:t>
            </a:r>
            <a:endParaRPr kumimoji="1" lang="en-US" altLang="ja-JP" dirty="0"/>
          </a:p>
          <a:p>
            <a:pPr lvl="1"/>
            <a:r>
              <a:rPr kumimoji="1" lang="ja-JP" altLang="en-US" dirty="0"/>
              <a:t>バンクが増えすぎるので，これらをさらにマルチバンク化するのはしんどそう</a:t>
            </a:r>
            <a:endParaRPr kumimoji="1" lang="en-US" altLang="ja-JP" dirty="0"/>
          </a:p>
          <a:p>
            <a:r>
              <a:rPr kumimoji="1" lang="ja-JP" altLang="en-US" dirty="0"/>
              <a:t>方向分岐予測のマルチバンク化は，階層予測器の </a:t>
            </a:r>
            <a:r>
              <a:rPr kumimoji="1" lang="en-US" altLang="ja-JP" dirty="0"/>
              <a:t>LV2 </a:t>
            </a:r>
            <a:r>
              <a:rPr kumimoji="1" lang="ja-JP" altLang="en-US" dirty="0"/>
              <a:t>以降がよい？</a:t>
            </a:r>
            <a:endParaRPr kumimoji="1" lang="en-US" altLang="ja-JP" dirty="0"/>
          </a:p>
          <a:p>
            <a:pPr lvl="1"/>
            <a:r>
              <a:rPr lang="en-US" altLang="ja-JP" dirty="0"/>
              <a:t>LV1 </a:t>
            </a:r>
            <a:r>
              <a:rPr lang="ja-JP" altLang="en-US" dirty="0"/>
              <a:t>予測器（１サイクルで予測）は，</a:t>
            </a:r>
            <a:r>
              <a:rPr lang="en-US" altLang="ja-JP" dirty="0"/>
              <a:t>g-share </a:t>
            </a:r>
            <a:r>
              <a:rPr lang="ja-JP" altLang="en-US" dirty="0"/>
              <a:t>のような簡単なものにし，マルチバンク化</a:t>
            </a:r>
            <a:endParaRPr lang="en-US" altLang="ja-JP" dirty="0"/>
          </a:p>
          <a:p>
            <a:pPr lvl="1"/>
            <a:r>
              <a:rPr kumimoji="1" lang="en-US" altLang="ja-JP" dirty="0"/>
              <a:t>LV2 </a:t>
            </a:r>
            <a:r>
              <a:rPr kumimoji="1" lang="ja-JP" altLang="en-US" dirty="0"/>
              <a:t>予測器は </a:t>
            </a:r>
            <a:r>
              <a:rPr kumimoji="1" lang="en-US" altLang="ja-JP" dirty="0"/>
              <a:t>BTB </a:t>
            </a:r>
            <a:r>
              <a:rPr kumimoji="1" lang="ja-JP" altLang="en-US" dirty="0"/>
              <a:t>のヒットミス判定後に，分岐位置が確定したらその </a:t>
            </a:r>
            <a:r>
              <a:rPr lang="en-US" altLang="ja-JP" dirty="0"/>
              <a:t>PC </a:t>
            </a:r>
            <a:r>
              <a:rPr lang="ja-JP" altLang="en-US" dirty="0"/>
              <a:t>で </a:t>
            </a:r>
            <a:r>
              <a:rPr lang="en-US" altLang="ja-JP" dirty="0"/>
              <a:t>LV2 </a:t>
            </a:r>
            <a:r>
              <a:rPr lang="ja-JP" altLang="en-US" dirty="0"/>
              <a:t>予測を開始</a:t>
            </a:r>
            <a:endParaRPr lang="en-US" altLang="ja-JP" dirty="0"/>
          </a:p>
        </p:txBody>
      </p:sp>
    </p:spTree>
    <p:extLst>
      <p:ext uri="{BB962C8B-B14F-4D97-AF65-F5344CB8AC3E}">
        <p14:creationId xmlns:p14="http://schemas.microsoft.com/office/powerpoint/2010/main" val="1755249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F4C955-A0A6-4190-B68F-5B7505E4E803}"/>
              </a:ext>
            </a:extLst>
          </p:cNvPr>
          <p:cNvSpPr>
            <a:spLocks noGrp="1"/>
          </p:cNvSpPr>
          <p:nvPr>
            <p:ph type="title"/>
          </p:nvPr>
        </p:nvSpPr>
        <p:spPr/>
        <p:txBody>
          <a:bodyPr/>
          <a:lstStyle/>
          <a:p>
            <a:r>
              <a:rPr kumimoji="1" lang="en-US" altLang="ja-JP" dirty="0"/>
              <a:t>Decoupled front-end</a:t>
            </a:r>
            <a:endParaRPr kumimoji="1" lang="ja-JP" altLang="en-US" dirty="0"/>
          </a:p>
        </p:txBody>
      </p:sp>
      <p:sp>
        <p:nvSpPr>
          <p:cNvPr id="3" name="テキスト プレースホルダー 2">
            <a:extLst>
              <a:ext uri="{FF2B5EF4-FFF2-40B4-BE49-F238E27FC236}">
                <a16:creationId xmlns:a16="http://schemas.microsoft.com/office/drawing/2014/main" id="{1D7A4BD3-98B2-4D99-BDEA-0B17BEDCD2AF}"/>
              </a:ext>
            </a:extLst>
          </p:cNvPr>
          <p:cNvSpPr>
            <a:spLocks noGrp="1"/>
          </p:cNvSpPr>
          <p:nvPr>
            <p:ph type="body" sz="quarter" idx="10"/>
          </p:nvPr>
        </p:nvSpPr>
        <p:spPr>
          <a:xfrm>
            <a:off x="611956" y="1088975"/>
            <a:ext cx="8280092" cy="900010"/>
          </a:xfrm>
        </p:spPr>
        <p:txBody>
          <a:bodyPr anchor="t"/>
          <a:lstStyle/>
          <a:p>
            <a:r>
              <a:rPr kumimoji="1" lang="ja-JP" altLang="en-US" dirty="0"/>
              <a:t>分岐予測器と </a:t>
            </a:r>
            <a:r>
              <a:rPr kumimoji="1" lang="en-US" altLang="ja-JP" dirty="0"/>
              <a:t>i-cache </a:t>
            </a:r>
            <a:r>
              <a:rPr kumimoji="1" lang="ja-JP" altLang="en-US" dirty="0"/>
              <a:t>は非同期に動く</a:t>
            </a:r>
            <a:endParaRPr kumimoji="1" lang="en-US" altLang="ja-JP" dirty="0"/>
          </a:p>
          <a:p>
            <a:pPr lvl="1"/>
            <a:r>
              <a:rPr kumimoji="1" lang="ja-JP" altLang="en-US" dirty="0"/>
              <a:t>分岐予測器は </a:t>
            </a:r>
            <a:r>
              <a:rPr kumimoji="1" lang="en-US" altLang="ja-JP" dirty="0"/>
              <a:t>i-cache </a:t>
            </a:r>
            <a:r>
              <a:rPr kumimoji="1" lang="ja-JP" altLang="en-US" dirty="0"/>
              <a:t>より先行してアドレスを生成</a:t>
            </a:r>
            <a:endParaRPr kumimoji="1" lang="en-US" altLang="ja-JP" dirty="0"/>
          </a:p>
          <a:p>
            <a:pPr lvl="1"/>
            <a:r>
              <a:rPr kumimoji="1" lang="ja-JP" altLang="en-US" dirty="0"/>
              <a:t>ヒット・ミス確認をしてミスなら </a:t>
            </a:r>
            <a:r>
              <a:rPr lang="en-US" altLang="ja-JP" dirty="0"/>
              <a:t>L2 </a:t>
            </a:r>
            <a:r>
              <a:rPr lang="ja-JP" altLang="en-US" dirty="0"/>
              <a:t>にリクエスト</a:t>
            </a:r>
            <a:endParaRPr lang="en-US" altLang="ja-JP" dirty="0"/>
          </a:p>
          <a:p>
            <a:pPr lvl="2"/>
            <a:r>
              <a:rPr lang="en-US" altLang="ja-JP" dirty="0"/>
              <a:t>L2 </a:t>
            </a:r>
            <a:r>
              <a:rPr lang="ja-JP" altLang="en-US" dirty="0"/>
              <a:t>から届くのを待たずに後続の処理を続行</a:t>
            </a:r>
          </a:p>
          <a:p>
            <a:pPr lvl="1"/>
            <a:r>
              <a:rPr kumimoji="1" lang="ja-JP" altLang="en-US" dirty="0"/>
              <a:t>命令の読み出しは </a:t>
            </a:r>
            <a:r>
              <a:rPr kumimoji="1" lang="en-US" altLang="ja-JP" dirty="0"/>
              <a:t>in-order </a:t>
            </a:r>
            <a:r>
              <a:rPr kumimoji="1" lang="ja-JP" altLang="en-US" dirty="0"/>
              <a:t>にバッファないしはキャッシュから行う</a:t>
            </a:r>
            <a:endParaRPr kumimoji="1" lang="en-US" altLang="ja-JP" dirty="0"/>
          </a:p>
          <a:p>
            <a:pPr lvl="2"/>
            <a:endParaRPr kumimoji="1" lang="en-US" altLang="ja-JP" dirty="0"/>
          </a:p>
        </p:txBody>
      </p:sp>
      <p:pic>
        <p:nvPicPr>
          <p:cNvPr id="7" name="図 6">
            <a:extLst>
              <a:ext uri="{FF2B5EF4-FFF2-40B4-BE49-F238E27FC236}">
                <a16:creationId xmlns:a16="http://schemas.microsoft.com/office/drawing/2014/main" id="{999375EA-D791-4A21-B407-246434DDEDD7}"/>
              </a:ext>
            </a:extLst>
          </p:cNvPr>
          <p:cNvPicPr>
            <a:picLocks noChangeAspect="1"/>
          </p:cNvPicPr>
          <p:nvPr/>
        </p:nvPicPr>
        <p:blipFill>
          <a:blip r:embed="rId2"/>
          <a:stretch>
            <a:fillRect/>
          </a:stretch>
        </p:blipFill>
        <p:spPr>
          <a:xfrm>
            <a:off x="2051972" y="3429000"/>
            <a:ext cx="5472010" cy="3189961"/>
          </a:xfrm>
          <a:prstGeom prst="rect">
            <a:avLst/>
          </a:prstGeom>
        </p:spPr>
      </p:pic>
    </p:spTree>
    <p:extLst>
      <p:ext uri="{BB962C8B-B14F-4D97-AF65-F5344CB8AC3E}">
        <p14:creationId xmlns:p14="http://schemas.microsoft.com/office/powerpoint/2010/main" val="275291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555D2-AE74-4E27-9F24-9CE9ABBAE255}"/>
              </a:ext>
            </a:extLst>
          </p:cNvPr>
          <p:cNvSpPr>
            <a:spLocks noGrp="1"/>
          </p:cNvSpPr>
          <p:nvPr>
            <p:ph type="title"/>
          </p:nvPr>
        </p:nvSpPr>
        <p:spPr/>
        <p:txBody>
          <a:bodyPr/>
          <a:lstStyle/>
          <a:p>
            <a:r>
              <a:rPr kumimoji="1" lang="ja-JP" altLang="en-US" dirty="0"/>
              <a:t>実際の実装例</a:t>
            </a:r>
          </a:p>
        </p:txBody>
      </p:sp>
      <p:sp>
        <p:nvSpPr>
          <p:cNvPr id="3" name="テキスト プレースホルダー 2">
            <a:extLst>
              <a:ext uri="{FF2B5EF4-FFF2-40B4-BE49-F238E27FC236}">
                <a16:creationId xmlns:a16="http://schemas.microsoft.com/office/drawing/2014/main" id="{A74DF437-9FB5-416B-BCAF-19A2175303BA}"/>
              </a:ext>
            </a:extLst>
          </p:cNvPr>
          <p:cNvSpPr>
            <a:spLocks noGrp="1"/>
          </p:cNvSpPr>
          <p:nvPr>
            <p:ph type="body" sz="quarter" idx="10"/>
          </p:nvPr>
        </p:nvSpPr>
        <p:spPr>
          <a:xfrm>
            <a:off x="251952" y="1268976"/>
            <a:ext cx="8550095" cy="5219751"/>
          </a:xfrm>
        </p:spPr>
        <p:txBody>
          <a:bodyPr/>
          <a:lstStyle/>
          <a:p>
            <a:r>
              <a:rPr lang="en-US" altLang="ja-JP" i="1" dirty="0"/>
              <a:t>Andrea Pellegrini</a:t>
            </a:r>
            <a:r>
              <a:rPr lang="ja-JP" altLang="en-US" i="1" dirty="0"/>
              <a:t> </a:t>
            </a:r>
            <a:r>
              <a:rPr lang="en-US" altLang="ja-JP" i="1" dirty="0"/>
              <a:t>et al.,</a:t>
            </a:r>
            <a:r>
              <a:rPr lang="ja-JP" altLang="en-US" i="1" dirty="0"/>
              <a:t> </a:t>
            </a:r>
            <a:r>
              <a:rPr lang="en-US" altLang="ja-JP" i="1" dirty="0"/>
              <a:t>The Arm Neoverse N1 Platform: Building Blocks for the Next-Gen </a:t>
            </a:r>
            <a:r>
              <a:rPr lang="en-US" altLang="ja-JP" i="1" dirty="0" err="1"/>
              <a:t>Cloudto</a:t>
            </a:r>
            <a:r>
              <a:rPr lang="en-US" altLang="ja-JP" i="1" dirty="0"/>
              <a:t>-Edge Infrastructure SoC, IEEE MICRO 2020</a:t>
            </a:r>
          </a:p>
          <a:p>
            <a:pPr lvl="1"/>
            <a:r>
              <a:rPr lang="en-US" altLang="ja-JP" dirty="0"/>
              <a:t>ARM N1 </a:t>
            </a:r>
            <a:r>
              <a:rPr lang="ja-JP" altLang="en-US" dirty="0"/>
              <a:t>が石井さん（この論文では共著者）の前述の論文の実装になっていることがうかがえる</a:t>
            </a:r>
            <a:endParaRPr lang="en-US" altLang="ja-JP" dirty="0"/>
          </a:p>
          <a:p>
            <a:r>
              <a:rPr lang="en-US" altLang="ja-JP" i="1" dirty="0"/>
              <a:t>Adam </a:t>
            </a:r>
            <a:r>
              <a:rPr lang="en-US" altLang="ja-JP" i="1" dirty="0" err="1"/>
              <a:t>Collura</a:t>
            </a:r>
            <a:r>
              <a:rPr lang="en-US" altLang="ja-JP" i="1" dirty="0"/>
              <a:t> et al., The IBM z15 High Frequency Mainframe Branch Predictor, ISCA 2020</a:t>
            </a:r>
          </a:p>
          <a:p>
            <a:pPr lvl="1"/>
            <a:r>
              <a:rPr lang="ja-JP" altLang="en-US" dirty="0"/>
              <a:t>汎用機むけの分岐予測器の実装</a:t>
            </a:r>
          </a:p>
          <a:p>
            <a:pPr lvl="1"/>
            <a:r>
              <a:rPr lang="ja-JP" altLang="en-US" dirty="0"/>
              <a:t>実際の製品の中身について書かれたものとしては，驚異的に詳しい</a:t>
            </a:r>
            <a:endParaRPr lang="en-US" altLang="ja-JP" dirty="0"/>
          </a:p>
          <a:p>
            <a:pPr lvl="2"/>
            <a:r>
              <a:rPr lang="en-US" altLang="ja-JP" dirty="0"/>
              <a:t>TAGE </a:t>
            </a:r>
            <a:r>
              <a:rPr lang="ja-JP" altLang="en-US" dirty="0"/>
              <a:t>やパーセプトロンも実際に使われている模様</a:t>
            </a:r>
            <a:endParaRPr lang="en-US" altLang="ja-JP" dirty="0"/>
          </a:p>
          <a:p>
            <a:pPr lvl="1"/>
            <a:r>
              <a:rPr lang="en-US" altLang="ja-JP" dirty="0"/>
              <a:t>Basic block BTB </a:t>
            </a:r>
            <a:r>
              <a:rPr lang="ja-JP" altLang="en-US" dirty="0"/>
              <a:t>も使っている？</a:t>
            </a:r>
            <a:endParaRPr lang="en-US" altLang="ja-JP" dirty="0"/>
          </a:p>
          <a:p>
            <a:r>
              <a:rPr lang="en-US" altLang="ja-JP" b="0" i="0" dirty="0">
                <a:effectLst/>
                <a:latin typeface="Roboto" panose="02000000000000000000" pitchFamily="2" charset="0"/>
              </a:rPr>
              <a:t>JP6523274B2</a:t>
            </a:r>
            <a:r>
              <a:rPr lang="ja-JP" altLang="en-US" b="0" i="0" dirty="0">
                <a:effectLst/>
                <a:latin typeface="Roboto" panose="02000000000000000000" pitchFamily="2" charset="0"/>
              </a:rPr>
              <a:t>：</a:t>
            </a:r>
            <a:r>
              <a:rPr kumimoji="1" lang="en-US" altLang="ja-JP" dirty="0">
                <a:hlinkClick r:id="rId2"/>
              </a:rPr>
              <a:t>https://patents.google.com/patent/JP6523274B2/ja</a:t>
            </a:r>
            <a:br>
              <a:rPr lang="en-US" altLang="ja-JP" b="0" i="0" dirty="0">
                <a:effectLst/>
                <a:latin typeface="Roboto" panose="02000000000000000000" pitchFamily="2" charset="0"/>
              </a:rPr>
            </a:br>
            <a:r>
              <a:rPr lang="ja-JP" altLang="en-US" b="0" i="0" dirty="0">
                <a:solidFill>
                  <a:srgbClr val="333333"/>
                </a:solidFill>
                <a:effectLst/>
                <a:latin typeface="Roboto" panose="02000000000000000000" pitchFamily="2" charset="0"/>
              </a:rPr>
              <a:t>分岐予測ユニット及びレベル１命令キャッシュにおける帯域幅の増加</a:t>
            </a:r>
            <a:endParaRPr lang="en-US" altLang="ja-JP" b="0" i="0" dirty="0">
              <a:solidFill>
                <a:srgbClr val="333333"/>
              </a:solidFill>
              <a:effectLst/>
              <a:latin typeface="Roboto" panose="02000000000000000000" pitchFamily="2" charset="0"/>
            </a:endParaRPr>
          </a:p>
          <a:p>
            <a:pPr lvl="1"/>
            <a:r>
              <a:rPr lang="en-US" altLang="ja-JP" dirty="0"/>
              <a:t>AMD </a:t>
            </a:r>
            <a:r>
              <a:rPr lang="ja-JP" altLang="en-US" dirty="0"/>
              <a:t>の特許．高速に </a:t>
            </a:r>
            <a:r>
              <a:rPr lang="en-US" altLang="ja-JP" dirty="0"/>
              <a:t>LV1 </a:t>
            </a:r>
            <a:r>
              <a:rPr lang="ja-JP" altLang="en-US" dirty="0"/>
              <a:t>分岐予測を回すための方法が提案．</a:t>
            </a:r>
            <a:endParaRPr lang="en-US" altLang="ja-JP" dirty="0"/>
          </a:p>
        </p:txBody>
      </p:sp>
    </p:spTree>
    <p:extLst>
      <p:ext uri="{BB962C8B-B14F-4D97-AF65-F5344CB8AC3E}">
        <p14:creationId xmlns:p14="http://schemas.microsoft.com/office/powerpoint/2010/main" val="233221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BC0765-B1DF-4828-8095-6E52898BE85F}"/>
              </a:ext>
            </a:extLst>
          </p:cNvPr>
          <p:cNvSpPr>
            <a:spLocks noGrp="1"/>
          </p:cNvSpPr>
          <p:nvPr>
            <p:ph type="title"/>
          </p:nvPr>
        </p:nvSpPr>
        <p:spPr/>
        <p:txBody>
          <a:bodyPr/>
          <a:lstStyle/>
          <a:p>
            <a:r>
              <a:rPr kumimoji="1" lang="ja-JP" altLang="en-US" dirty="0"/>
              <a:t>分岐予測のまとめ</a:t>
            </a:r>
          </a:p>
        </p:txBody>
      </p:sp>
      <p:sp>
        <p:nvSpPr>
          <p:cNvPr id="3" name="テキスト プレースホルダー 2">
            <a:extLst>
              <a:ext uri="{FF2B5EF4-FFF2-40B4-BE49-F238E27FC236}">
                <a16:creationId xmlns:a16="http://schemas.microsoft.com/office/drawing/2014/main" id="{55E41B4B-D880-48F1-B638-8F91E59A847F}"/>
              </a:ext>
            </a:extLst>
          </p:cNvPr>
          <p:cNvSpPr>
            <a:spLocks noGrp="1"/>
          </p:cNvSpPr>
          <p:nvPr>
            <p:ph type="body" sz="quarter" idx="10"/>
          </p:nvPr>
        </p:nvSpPr>
        <p:spPr/>
        <p:txBody>
          <a:bodyPr/>
          <a:lstStyle/>
          <a:p>
            <a:r>
              <a:rPr kumimoji="1" lang="ja-JP" altLang="en-US" dirty="0"/>
              <a:t>各種の分岐予測器，間接分岐予測器，フロントエンド構成方法についての研究を紹介</a:t>
            </a:r>
            <a:endParaRPr kumimoji="1" lang="en-US" altLang="ja-JP" dirty="0"/>
          </a:p>
          <a:p>
            <a:r>
              <a:rPr kumimoji="1" lang="ja-JP" altLang="en-US" dirty="0"/>
              <a:t>特に以下の論文や実装が参考になる</a:t>
            </a:r>
            <a:endParaRPr kumimoji="1" lang="en-US" altLang="ja-JP" dirty="0"/>
          </a:p>
          <a:p>
            <a:pPr lvl="1"/>
            <a:r>
              <a:rPr kumimoji="1" lang="en-US" altLang="ja-JP" dirty="0"/>
              <a:t>Champsim </a:t>
            </a:r>
            <a:r>
              <a:rPr kumimoji="1" lang="ja-JP" altLang="en-US" dirty="0"/>
              <a:t>の </a:t>
            </a:r>
            <a:r>
              <a:rPr kumimoji="1" lang="en-US" altLang="ja-JP" dirty="0"/>
              <a:t>Hash perceptron</a:t>
            </a:r>
          </a:p>
          <a:p>
            <a:pPr lvl="1"/>
            <a:r>
              <a:rPr kumimoji="1" lang="en-US" altLang="ja-JP" dirty="0"/>
              <a:t>BATAGE </a:t>
            </a:r>
            <a:r>
              <a:rPr kumimoji="1" lang="ja-JP" altLang="en-US" dirty="0"/>
              <a:t>の論文や実装</a:t>
            </a:r>
            <a:endParaRPr kumimoji="1" lang="en-US" altLang="ja-JP" dirty="0"/>
          </a:p>
          <a:p>
            <a:pPr lvl="1"/>
            <a:r>
              <a:rPr kumimoji="1" lang="ja-JP" altLang="en-US" dirty="0"/>
              <a:t>石井さんの </a:t>
            </a:r>
            <a:r>
              <a:rPr kumimoji="1" lang="en-US" altLang="ja-JP" dirty="0"/>
              <a:t>ISPASS</a:t>
            </a:r>
            <a:r>
              <a:rPr lang="ja-JP" altLang="en-US" dirty="0"/>
              <a:t>の論文</a:t>
            </a:r>
            <a:endParaRPr kumimoji="1" lang="en-US" altLang="ja-JP" dirty="0"/>
          </a:p>
          <a:p>
            <a:pPr lvl="1"/>
            <a:r>
              <a:rPr lang="en-US" altLang="ja-JP" dirty="0"/>
              <a:t>IBM z15 </a:t>
            </a:r>
            <a:r>
              <a:rPr lang="ja-JP" altLang="en-US" dirty="0"/>
              <a:t>の分岐予測器の論文</a:t>
            </a:r>
            <a:endParaRPr lang="en-US" altLang="ja-JP" dirty="0"/>
          </a:p>
          <a:p>
            <a:r>
              <a:rPr kumimoji="1" lang="ja-JP" altLang="en-US" dirty="0"/>
              <a:t>予測器の検証では，</a:t>
            </a:r>
            <a:r>
              <a:rPr kumimoji="1" lang="en-US" altLang="ja-JP" dirty="0"/>
              <a:t>CBP-5 </a:t>
            </a:r>
            <a:r>
              <a:rPr kumimoji="1" lang="ja-JP" altLang="en-US" dirty="0"/>
              <a:t>環境でテストすると良いと思う</a:t>
            </a:r>
          </a:p>
        </p:txBody>
      </p:sp>
    </p:spTree>
    <p:extLst>
      <p:ext uri="{BB962C8B-B14F-4D97-AF65-F5344CB8AC3E}">
        <p14:creationId xmlns:p14="http://schemas.microsoft.com/office/powerpoint/2010/main" val="1819315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a:xfrm>
            <a:off x="341953" y="1088974"/>
            <a:ext cx="8640096" cy="2880031"/>
          </a:xfrm>
        </p:spPr>
        <p:txBody>
          <a:bodyPr/>
          <a:lstStyle/>
          <a:p>
            <a:r>
              <a:rPr kumimoji="1" lang="ja-JP" altLang="en-US" dirty="0"/>
              <a:t>一般に，グローバル履歴長を長くするほど精度はあがる</a:t>
            </a:r>
            <a:endParaRPr kumimoji="1" lang="en-US" altLang="ja-JP" dirty="0"/>
          </a:p>
          <a:p>
            <a:pPr lvl="1"/>
            <a:r>
              <a:rPr kumimoji="1" lang="ja-JP" altLang="en-US" dirty="0"/>
              <a:t>より遠い分岐の相関が拾えるようになる</a:t>
            </a:r>
            <a:endParaRPr kumimoji="1" lang="en-US" altLang="ja-JP" dirty="0"/>
          </a:p>
          <a:p>
            <a:r>
              <a:rPr kumimoji="1" lang="ja-JP" altLang="en-US" dirty="0"/>
              <a:t>履歴長が</a:t>
            </a:r>
            <a:r>
              <a:rPr kumimoji="1" lang="en-US" altLang="ja-JP" dirty="0"/>
              <a:t>1000</a:t>
            </a:r>
            <a:r>
              <a:rPr kumimoji="1" lang="ja-JP" altLang="en-US" dirty="0"/>
              <a:t>以上のところに相関がある場合もある</a:t>
            </a:r>
            <a:endParaRPr kumimoji="1" lang="en-US" altLang="ja-JP" dirty="0"/>
          </a:p>
          <a:p>
            <a:pPr lvl="1"/>
            <a:r>
              <a:rPr kumimoji="1" lang="ja-JP" altLang="en-US" dirty="0"/>
              <a:t>関数呼び出しやループをまたいだところにある分岐間の相関など</a:t>
            </a:r>
          </a:p>
        </p:txBody>
      </p:sp>
      <p:sp>
        <p:nvSpPr>
          <p:cNvPr id="4" name="正方形/長方形 3">
            <a:extLst>
              <a:ext uri="{FF2B5EF4-FFF2-40B4-BE49-F238E27FC236}">
                <a16:creationId xmlns:a16="http://schemas.microsoft.com/office/drawing/2014/main" id="{484C79EE-F0DD-48C7-98B0-FEE34E7B1C4E}"/>
              </a:ext>
            </a:extLst>
          </p:cNvPr>
          <p:cNvSpPr/>
          <p:nvPr/>
        </p:nvSpPr>
        <p:spPr bwMode="auto">
          <a:xfrm>
            <a:off x="3221985" y="4149008"/>
            <a:ext cx="2610029" cy="2160024"/>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 </a:t>
            </a:r>
            <a:r>
              <a:rPr lang="en-US" altLang="ja-JP" sz="1600" dirty="0">
                <a:solidFill>
                  <a:schemeClr val="tx1">
                    <a:lumMod val="65000"/>
                    <a:lumOff val="35000"/>
                  </a:schemeClr>
                </a:solidFill>
                <a:latin typeface="Consolas" panose="020B0609020204030204" pitchFamily="49" charset="0"/>
              </a:rPr>
              <a:t>&gt; 0) {...}</a:t>
            </a:r>
          </a:p>
          <a:p>
            <a:endParaRPr lang="en-US" altLang="ja-JP" sz="1600" dirty="0">
              <a:solidFill>
                <a:schemeClr val="tx1">
                  <a:lumMod val="65000"/>
                  <a:lumOff val="3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a:t>
            </a:r>
            <a:r>
              <a:rPr kumimoji="1" lang="ja-JP" altLang="en-US" sz="1600" dirty="0">
                <a:solidFill>
                  <a:schemeClr val="accent3">
                    <a:lumMod val="75000"/>
                  </a:schemeClr>
                </a:solidFill>
                <a:latin typeface="Consolas" panose="020B0609020204030204" pitchFamily="49" charset="0"/>
              </a:rPr>
              <a:t>関数内で分岐を</a:t>
            </a:r>
            <a:endParaRPr kumimoji="1" lang="en-US" altLang="ja-JP" sz="1600" dirty="0">
              <a:solidFill>
                <a:schemeClr val="accent3">
                  <a:lumMod val="75000"/>
                </a:schemeClr>
              </a:solidFill>
              <a:latin typeface="Consolas" panose="020B0609020204030204" pitchFamily="49" charset="0"/>
            </a:endParaRPr>
          </a:p>
          <a:p>
            <a:r>
              <a:rPr lang="en-US" altLang="ja-JP" sz="1600" dirty="0">
                <a:solidFill>
                  <a:schemeClr val="accent3">
                    <a:lumMod val="75000"/>
                  </a:schemeClr>
                </a:solidFill>
                <a:latin typeface="Consolas" panose="020B0609020204030204" pitchFamily="49" charset="0"/>
              </a:rPr>
              <a:t>// </a:t>
            </a:r>
            <a:r>
              <a:rPr kumimoji="1" lang="en-US" altLang="ja-JP" sz="1600" dirty="0">
                <a:solidFill>
                  <a:schemeClr val="accent3">
                    <a:lumMod val="75000"/>
                  </a:schemeClr>
                </a:solidFill>
                <a:latin typeface="Consolas" panose="020B0609020204030204" pitchFamily="49" charset="0"/>
              </a:rPr>
              <a:t>999 </a:t>
            </a:r>
            <a:r>
              <a:rPr kumimoji="1" lang="ja-JP" altLang="en-US" sz="1600" dirty="0">
                <a:solidFill>
                  <a:schemeClr val="accent3">
                    <a:lumMod val="75000"/>
                  </a:schemeClr>
                </a:solidFill>
                <a:latin typeface="Consolas" panose="020B0609020204030204" pitchFamily="49" charset="0"/>
              </a:rPr>
              <a:t>命令実行</a:t>
            </a:r>
            <a:endParaRPr kumimoji="1" lang="en-US" altLang="ja-JP" sz="1600" dirty="0">
              <a:solidFill>
                <a:schemeClr val="accent3">
                  <a:lumMod val="75000"/>
                </a:schemeClr>
              </a:solidFill>
              <a:latin typeface="Consolas" panose="020B0609020204030204" pitchFamily="49" charset="0"/>
            </a:endParaRPr>
          </a:p>
          <a:p>
            <a:r>
              <a:rPr kumimoji="1" lang="en-US" altLang="ja-JP" sz="1600" dirty="0">
                <a:solidFill>
                  <a:schemeClr val="tx1">
                    <a:lumMod val="65000"/>
                    <a:lumOff val="35000"/>
                  </a:schemeClr>
                </a:solidFill>
                <a:latin typeface="Consolas" panose="020B0609020204030204" pitchFamily="49" charset="0"/>
              </a:rPr>
              <a:t>function(); </a:t>
            </a:r>
          </a:p>
          <a:p>
            <a:endParaRPr kumimoji="1" lang="en-US" altLang="ja-JP" sz="1600" dirty="0">
              <a:solidFill>
                <a:schemeClr val="tx1">
                  <a:lumMod val="65000"/>
                  <a:lumOff val="3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1000 </a:t>
            </a:r>
            <a:r>
              <a:rPr kumimoji="1" lang="ja-JP" altLang="en-US" sz="1600" dirty="0">
                <a:solidFill>
                  <a:schemeClr val="accent3">
                    <a:lumMod val="75000"/>
                  </a:schemeClr>
                </a:solidFill>
                <a:latin typeface="Consolas" panose="020B0609020204030204" pitchFamily="49" charset="0"/>
              </a:rPr>
              <a:t>個前と相関</a:t>
            </a:r>
            <a:endParaRPr kumimoji="1" lang="en-US" altLang="ja-JP" sz="1600" dirty="0">
              <a:solidFill>
                <a:schemeClr val="accent3">
                  <a:lumMod val="75000"/>
                </a:schemeClr>
              </a:solidFill>
              <a:latin typeface="Consolas" panose="020B0609020204030204" pitchFamily="49" charset="0"/>
            </a:endParaRPr>
          </a:p>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a:t>
            </a:r>
            <a:r>
              <a:rPr lang="en-US" altLang="ja-JP" sz="1600" dirty="0">
                <a:solidFill>
                  <a:schemeClr val="tx1">
                    <a:lumMod val="65000"/>
                    <a:lumOff val="35000"/>
                  </a:schemeClr>
                </a:solidFill>
                <a:latin typeface="Consolas" panose="020B0609020204030204" pitchFamily="49" charset="0"/>
              </a:rPr>
              <a:t> &lt;= 0) {...}</a:t>
            </a:r>
            <a:endParaRPr kumimoji="1" lang="ja-JP" altLang="en-US" sz="1600" dirty="0">
              <a:solidFill>
                <a:schemeClr val="tx1">
                  <a:lumMod val="65000"/>
                  <a:lumOff val="35000"/>
                </a:schemeClr>
              </a:solidFill>
              <a:latin typeface="Consolas" panose="020B0609020204030204" pitchFamily="49" charset="0"/>
            </a:endParaRPr>
          </a:p>
        </p:txBody>
      </p:sp>
      <p:sp>
        <p:nvSpPr>
          <p:cNvPr id="5" name="正方形/長方形 4">
            <a:extLst>
              <a:ext uri="{FF2B5EF4-FFF2-40B4-BE49-F238E27FC236}">
                <a16:creationId xmlns:a16="http://schemas.microsoft.com/office/drawing/2014/main" id="{54104CBF-0BE9-4212-86E2-1F7402DD7C5E}"/>
              </a:ext>
            </a:extLst>
          </p:cNvPr>
          <p:cNvSpPr/>
          <p:nvPr/>
        </p:nvSpPr>
        <p:spPr bwMode="auto">
          <a:xfrm>
            <a:off x="6102017" y="4149008"/>
            <a:ext cx="2610029" cy="2160024"/>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a:t>
            </a:r>
            <a:r>
              <a:rPr lang="en-US" altLang="ja-JP" sz="1600" dirty="0">
                <a:solidFill>
                  <a:schemeClr val="tx1">
                    <a:lumMod val="65000"/>
                    <a:lumOff val="35000"/>
                  </a:schemeClr>
                </a:solidFill>
                <a:latin typeface="Consolas" panose="020B0609020204030204" pitchFamily="49" charset="0"/>
              </a:rPr>
              <a:t> &gt; 0) {...}</a:t>
            </a:r>
          </a:p>
          <a:p>
            <a:endParaRPr lang="en-US" altLang="ja-JP" sz="1600" dirty="0">
              <a:solidFill>
                <a:schemeClr val="tx1">
                  <a:lumMod val="65000"/>
                  <a:lumOff val="35000"/>
                </a:schemeClr>
              </a:solidFill>
              <a:latin typeface="Consolas" panose="020B0609020204030204" pitchFamily="49" charset="0"/>
            </a:endParaRPr>
          </a:p>
          <a:p>
            <a:r>
              <a:rPr lang="en-US" altLang="ja-JP" sz="1600" dirty="0">
                <a:solidFill>
                  <a:schemeClr val="tx1">
                    <a:lumMod val="65000"/>
                    <a:lumOff val="35000"/>
                  </a:schemeClr>
                </a:solidFill>
                <a:latin typeface="Consolas" panose="020B0609020204030204" pitchFamily="49" charset="0"/>
              </a:rPr>
              <a:t>for (i...N) {</a:t>
            </a:r>
          </a:p>
          <a:p>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 {...}</a:t>
            </a:r>
          </a:p>
          <a:p>
            <a:r>
              <a:rPr lang="en-US" altLang="ja-JP" sz="1600" dirty="0">
                <a:solidFill>
                  <a:schemeClr val="tx1">
                    <a:lumMod val="65000"/>
                    <a:lumOff val="35000"/>
                  </a:schemeClr>
                </a:solidFill>
                <a:latin typeface="Consolas" panose="020B0609020204030204" pitchFamily="49" charset="0"/>
              </a:rPr>
              <a:t>}</a:t>
            </a:r>
          </a:p>
          <a:p>
            <a:endParaRPr kumimoji="1" lang="en-US" altLang="ja-JP" sz="1600" dirty="0">
              <a:solidFill>
                <a:schemeClr val="accent3">
                  <a:lumMod val="7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N </a:t>
            </a:r>
            <a:r>
              <a:rPr kumimoji="1" lang="ja-JP" altLang="en-US" sz="1600" dirty="0">
                <a:solidFill>
                  <a:schemeClr val="accent3">
                    <a:lumMod val="75000"/>
                  </a:schemeClr>
                </a:solidFill>
                <a:latin typeface="Consolas" panose="020B0609020204030204" pitchFamily="49" charset="0"/>
              </a:rPr>
              <a:t>個前と相関</a:t>
            </a:r>
            <a:endParaRPr kumimoji="1" lang="en-US" altLang="ja-JP" sz="1600" dirty="0">
              <a:solidFill>
                <a:schemeClr val="accent3">
                  <a:lumMod val="75000"/>
                </a:schemeClr>
              </a:solidFill>
              <a:latin typeface="Consolas" panose="020B0609020204030204" pitchFamily="49" charset="0"/>
            </a:endParaRPr>
          </a:p>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a:t>
            </a:r>
            <a:r>
              <a:rPr lang="en-US" altLang="ja-JP" sz="1600" dirty="0">
                <a:solidFill>
                  <a:schemeClr val="tx1">
                    <a:lumMod val="65000"/>
                    <a:lumOff val="35000"/>
                  </a:schemeClr>
                </a:solidFill>
                <a:latin typeface="Consolas" panose="020B0609020204030204" pitchFamily="49" charset="0"/>
              </a:rPr>
              <a:t> &lt;= 0) {...}</a:t>
            </a:r>
            <a:endParaRPr kumimoji="1" lang="ja-JP" altLang="en-US" sz="1600" dirty="0">
              <a:solidFill>
                <a:schemeClr val="tx1">
                  <a:lumMod val="65000"/>
                  <a:lumOff val="35000"/>
                </a:schemeClr>
              </a:solidFill>
              <a:latin typeface="Consolas" panose="020B0609020204030204" pitchFamily="49" charset="0"/>
            </a:endParaRPr>
          </a:p>
        </p:txBody>
      </p:sp>
      <p:sp>
        <p:nvSpPr>
          <p:cNvPr id="6" name="正方形/長方形 5">
            <a:extLst>
              <a:ext uri="{FF2B5EF4-FFF2-40B4-BE49-F238E27FC236}">
                <a16:creationId xmlns:a16="http://schemas.microsoft.com/office/drawing/2014/main" id="{FA7D044F-729C-4A4C-9086-69F49AA0D4A3}"/>
              </a:ext>
            </a:extLst>
          </p:cNvPr>
          <p:cNvSpPr/>
          <p:nvPr/>
        </p:nvSpPr>
        <p:spPr bwMode="auto">
          <a:xfrm>
            <a:off x="251952" y="4149008"/>
            <a:ext cx="2610029" cy="2160024"/>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 </a:t>
            </a:r>
            <a:r>
              <a:rPr lang="en-US" altLang="ja-JP" sz="1600" dirty="0">
                <a:solidFill>
                  <a:schemeClr val="tx1">
                    <a:lumMod val="65000"/>
                    <a:lumOff val="35000"/>
                  </a:schemeClr>
                </a:solidFill>
                <a:latin typeface="Consolas" panose="020B0609020204030204" pitchFamily="49" charset="0"/>
              </a:rPr>
              <a:t>&gt; 0) {...}</a:t>
            </a:r>
          </a:p>
          <a:p>
            <a:r>
              <a:rPr lang="en-US" altLang="ja-JP" sz="1600" dirty="0">
                <a:solidFill>
                  <a:schemeClr val="tx1">
                    <a:lumMod val="65000"/>
                    <a:lumOff val="35000"/>
                  </a:schemeClr>
                </a:solidFill>
                <a:latin typeface="Consolas" panose="020B0609020204030204" pitchFamily="49" charset="0"/>
              </a:rPr>
              <a:t>b++;</a:t>
            </a:r>
          </a:p>
          <a:p>
            <a:r>
              <a:rPr lang="en-US" altLang="ja-JP" sz="1600" dirty="0">
                <a:solidFill>
                  <a:schemeClr val="tx1">
                    <a:lumMod val="65000"/>
                    <a:lumOff val="35000"/>
                  </a:schemeClr>
                </a:solidFill>
                <a:latin typeface="Consolas" panose="020B0609020204030204" pitchFamily="49" charset="0"/>
              </a:rPr>
              <a:t>c--;</a:t>
            </a:r>
          </a:p>
          <a:p>
            <a:endParaRPr lang="en-US" altLang="ja-JP" sz="1600" dirty="0">
              <a:solidFill>
                <a:schemeClr val="tx1">
                  <a:lumMod val="65000"/>
                  <a:lumOff val="3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1</a:t>
            </a:r>
            <a:r>
              <a:rPr kumimoji="1" lang="ja-JP" altLang="en-US" sz="1600" dirty="0">
                <a:solidFill>
                  <a:schemeClr val="accent3">
                    <a:lumMod val="75000"/>
                  </a:schemeClr>
                </a:solidFill>
                <a:latin typeface="Consolas" panose="020B0609020204030204" pitchFamily="49" charset="0"/>
              </a:rPr>
              <a:t>つ前の分岐と相関</a:t>
            </a:r>
            <a:endParaRPr kumimoji="1" lang="en-US" altLang="ja-JP" sz="1600" dirty="0">
              <a:solidFill>
                <a:schemeClr val="accent3">
                  <a:lumMod val="7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a:t>
            </a:r>
            <a:r>
              <a:rPr kumimoji="1" lang="ja-JP" altLang="en-US" sz="1600" dirty="0">
                <a:solidFill>
                  <a:schemeClr val="accent3">
                    <a:lumMod val="75000"/>
                  </a:schemeClr>
                </a:solidFill>
                <a:latin typeface="Consolas" panose="020B0609020204030204" pitchFamily="49" charset="0"/>
              </a:rPr>
              <a:t>（毎回方向が逆）</a:t>
            </a:r>
            <a:endParaRPr kumimoji="1" lang="en-US" altLang="ja-JP" sz="1600" dirty="0">
              <a:solidFill>
                <a:schemeClr val="accent3">
                  <a:lumMod val="75000"/>
                </a:schemeClr>
              </a:solidFill>
              <a:latin typeface="Consolas" panose="020B0609020204030204" pitchFamily="49" charset="0"/>
            </a:endParaRPr>
          </a:p>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a:t>
            </a:r>
            <a:r>
              <a:rPr lang="en-US" altLang="ja-JP" sz="1600" dirty="0">
                <a:solidFill>
                  <a:schemeClr val="tx1">
                    <a:lumMod val="65000"/>
                    <a:lumOff val="35000"/>
                  </a:schemeClr>
                </a:solidFill>
                <a:latin typeface="Consolas" panose="020B0609020204030204" pitchFamily="49" charset="0"/>
              </a:rPr>
              <a:t> &lt;= 0) {...}</a:t>
            </a:r>
            <a:endParaRPr kumimoji="1" lang="ja-JP" altLang="en-US" sz="1600" dirty="0">
              <a:solidFill>
                <a:schemeClr val="tx1">
                  <a:lumMod val="65000"/>
                  <a:lumOff val="35000"/>
                </a:schemeClr>
              </a:solidFill>
              <a:latin typeface="Consolas" panose="020B0609020204030204" pitchFamily="49" charset="0"/>
            </a:endParaRPr>
          </a:p>
        </p:txBody>
      </p:sp>
    </p:spTree>
    <p:extLst>
      <p:ext uri="{BB962C8B-B14F-4D97-AF65-F5344CB8AC3E}">
        <p14:creationId xmlns:p14="http://schemas.microsoft.com/office/powerpoint/2010/main" val="600860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実際にはハードウェア（特にテーブルの大きさ）の制約がある</a:t>
            </a:r>
            <a:endParaRPr kumimoji="1" lang="en-US" altLang="ja-JP" dirty="0"/>
          </a:p>
          <a:p>
            <a:pPr lvl="1"/>
            <a:r>
              <a:rPr kumimoji="1" lang="ja-JP" altLang="en-US" dirty="0"/>
              <a:t>短時間にアクセス可能な大きさに限られる</a:t>
            </a:r>
            <a:endParaRPr kumimoji="1" lang="en-US" altLang="ja-JP" dirty="0"/>
          </a:p>
          <a:p>
            <a:pPr lvl="2"/>
            <a:r>
              <a:rPr kumimoji="1" lang="ja-JP" altLang="en-US" dirty="0"/>
              <a:t>最大数</a:t>
            </a:r>
            <a:r>
              <a:rPr kumimoji="1" lang="en-US" altLang="ja-JP" dirty="0"/>
              <a:t>KB</a:t>
            </a:r>
            <a:r>
              <a:rPr kumimoji="1" lang="ja-JP" altLang="en-US" dirty="0"/>
              <a:t>から数十</a:t>
            </a:r>
            <a:r>
              <a:rPr kumimoji="1" lang="en-US" altLang="ja-JP" dirty="0"/>
              <a:t>KB</a:t>
            </a:r>
            <a:r>
              <a:rPr kumimoji="1" lang="ja-JP" altLang="en-US" dirty="0"/>
              <a:t>程度？</a:t>
            </a:r>
            <a:br>
              <a:rPr kumimoji="1" lang="en-US" altLang="ja-JP" dirty="0"/>
            </a:br>
            <a:endParaRPr kumimoji="1" lang="en-US" altLang="ja-JP" dirty="0"/>
          </a:p>
          <a:p>
            <a:pPr lvl="1"/>
            <a:r>
              <a:rPr kumimoji="1" lang="ja-JP" altLang="en-US" dirty="0">
                <a:solidFill>
                  <a:schemeClr val="accent5"/>
                </a:solidFill>
              </a:rPr>
              <a:t>履歴長に対し，２の累乗のオーダーでエントリ数が増加</a:t>
            </a:r>
            <a:endParaRPr lang="en-US" altLang="ja-JP" dirty="0">
              <a:solidFill>
                <a:schemeClr val="accent5"/>
              </a:solidFill>
            </a:endParaRPr>
          </a:p>
          <a:p>
            <a:pPr lvl="2"/>
            <a:r>
              <a:rPr lang="ja-JP" altLang="en-US" dirty="0"/>
              <a:t>インデクスの最大値 </a:t>
            </a:r>
            <a:r>
              <a:rPr lang="en-US" altLang="ja-JP" dirty="0"/>
              <a:t>= 2^</a:t>
            </a:r>
            <a:r>
              <a:rPr lang="ja-JP" altLang="en-US" dirty="0"/>
              <a:t>履歴長 </a:t>
            </a:r>
            <a:r>
              <a:rPr lang="en-US" altLang="ja-JP" dirty="0"/>
              <a:t>– 1</a:t>
            </a:r>
          </a:p>
          <a:p>
            <a:pPr lvl="2"/>
            <a:r>
              <a:rPr lang="ja-JP" altLang="en-US" dirty="0"/>
              <a:t>ハッシュ関数で折りたためばインデクス最大値は一定内におさまるが，出現パターン数が増えることには違いがない</a:t>
            </a:r>
            <a:endParaRPr lang="en-US" altLang="ja-JP" dirty="0"/>
          </a:p>
        </p:txBody>
      </p:sp>
    </p:spTree>
    <p:extLst>
      <p:ext uri="{BB962C8B-B14F-4D97-AF65-F5344CB8AC3E}">
        <p14:creationId xmlns:p14="http://schemas.microsoft.com/office/powerpoint/2010/main" val="34140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a:dk1>
        <a:srgbClr val="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256B81"/>
      </a:hlink>
      <a:folHlink>
        <a:srgbClr val="5F497A"/>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61623</TotalTime>
  <Words>5746</Words>
  <Application>Microsoft Office PowerPoint</Application>
  <PresentationFormat>画面に合わせる (4:3)</PresentationFormat>
  <Paragraphs>643</Paragraphs>
  <Slides>75</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75</vt:i4>
      </vt:variant>
    </vt:vector>
  </HeadingPairs>
  <TitlesOfParts>
    <vt:vector size="87" baseType="lpstr">
      <vt:lpstr>HG丸ｺﾞｼｯｸM-PRO</vt:lpstr>
      <vt:lpstr>MeiryoKe_PGothic</vt:lpstr>
      <vt:lpstr>メイリオ</vt:lpstr>
      <vt:lpstr>Arial Narrow</vt:lpstr>
      <vt:lpstr>Calibri</vt:lpstr>
      <vt:lpstr>Cambria Math</vt:lpstr>
      <vt:lpstr>Consolas</vt:lpstr>
      <vt:lpstr>Roboto</vt:lpstr>
      <vt:lpstr>Segoe UI</vt:lpstr>
      <vt:lpstr>Times New Roman</vt:lpstr>
      <vt:lpstr>Wingdings</vt:lpstr>
      <vt:lpstr>cerulean</vt:lpstr>
      <vt:lpstr>先進計算機構成論 付録：分岐予測の詳細</vt:lpstr>
      <vt:lpstr>はじめに</vt:lpstr>
      <vt:lpstr>現代の分岐予測器の性能（8KB 使用の場合） PIERRE MICHAUD, An Alternative TAGE-like Conditional Branch Predictor, TACO 2018 より</vt:lpstr>
      <vt:lpstr>現代の分岐予測器の性能（64 KB 使用の場合） PIERRE MICHAUD, An Alternative TAGE-like Conditional Branch Predictor, TACO 2018 より</vt:lpstr>
      <vt:lpstr>分岐予測</vt:lpstr>
      <vt:lpstr>履歴を用いた予測器の基本</vt:lpstr>
      <vt:lpstr>履歴を用いた予測器</vt:lpstr>
      <vt:lpstr>履歴長と予測精度</vt:lpstr>
      <vt:lpstr>履歴長と予測精度</vt:lpstr>
      <vt:lpstr>パーセプトロン予測器</vt:lpstr>
      <vt:lpstr>狭義のパーセプトロン予測器</vt:lpstr>
      <vt:lpstr>パーセプトロン予測器</vt:lpstr>
      <vt:lpstr>単層パーセプトロン （通常は 0,1 が入力だが，分岐予測では-1,1に</vt:lpstr>
      <vt:lpstr>「-1,1,-1 なら 1 」を学習させた場合</vt:lpstr>
      <vt:lpstr>最初に提案されたパーセプトロン予測器</vt:lpstr>
      <vt:lpstr>実際の学習の様子</vt:lpstr>
      <vt:lpstr>最初のパーセプトロン予測器の発展形</vt:lpstr>
      <vt:lpstr>Path-Based 予測器</vt:lpstr>
      <vt:lpstr>Path-Based 予測器</vt:lpstr>
      <vt:lpstr>最初のパーセプトロン予測器と Path-Based 予測器の違い</vt:lpstr>
      <vt:lpstr>Piecewise Linear 予測器</vt:lpstr>
      <vt:lpstr>b_t の予測に使用する重みテーブルの違い</vt:lpstr>
      <vt:lpstr>使用する重みテーブルの違い</vt:lpstr>
      <vt:lpstr>Piecewise Linear の性能</vt:lpstr>
      <vt:lpstr>分岐予測</vt:lpstr>
      <vt:lpstr>ここまでのパーセプトロン予測器は履歴長が固定</vt:lpstr>
      <vt:lpstr>複数履歴長の利用</vt:lpstr>
      <vt:lpstr>ハッシュ・パーセプトロン予測器</vt:lpstr>
      <vt:lpstr>ハッシュ・パーセプトロン</vt:lpstr>
      <vt:lpstr>ハッシュ・パーセプトロン</vt:lpstr>
      <vt:lpstr>ハッシュ・パーセプトロンの効果</vt:lpstr>
      <vt:lpstr>ハッシュ・パーセプトロンの効果の例</vt:lpstr>
      <vt:lpstr>O-GEHL 予測器 A. Seznec. Analysis of the O-GEHL branch predictor, ISCA 2005</vt:lpstr>
      <vt:lpstr>ハッシュパーセプトロンの性能</vt:lpstr>
      <vt:lpstr>AMD Zen ではハッシュ・パーセプトロンを使っている</vt:lpstr>
      <vt:lpstr>AMD の特許の実施例より</vt:lpstr>
      <vt:lpstr>分岐予測</vt:lpstr>
      <vt:lpstr>TAGE 予測器</vt:lpstr>
      <vt:lpstr>TAGE 予測器</vt:lpstr>
      <vt:lpstr>TAGE 予測器</vt:lpstr>
      <vt:lpstr>TAGE 予測器</vt:lpstr>
      <vt:lpstr>TAGE 予測器の利点</vt:lpstr>
      <vt:lpstr>AMD Zen2 (Ryzen 9)</vt:lpstr>
      <vt:lpstr>TAGE の発展</vt:lpstr>
      <vt:lpstr>バンク・インターリーブ</vt:lpstr>
      <vt:lpstr>バンク・インターリーブ</vt:lpstr>
      <vt:lpstr>バンク・インターリーブ</vt:lpstr>
      <vt:lpstr>Statistical Corrector</vt:lpstr>
      <vt:lpstr>メタ予測器</vt:lpstr>
      <vt:lpstr>分岐予測</vt:lpstr>
      <vt:lpstr>BATAGE （Bayesian TAGE）</vt:lpstr>
      <vt:lpstr>TAGE の問題：Cold counter problem</vt:lpstr>
      <vt:lpstr>BATAGE のアプローチ</vt:lpstr>
      <vt:lpstr>Dual counter により統計補正や altpred が不要に </vt:lpstr>
      <vt:lpstr>置き換え</vt:lpstr>
      <vt:lpstr>Controlled allocation throttling (CAT)</vt:lpstr>
      <vt:lpstr>分岐予測</vt:lpstr>
      <vt:lpstr>TAGE の実装：履歴の折りたたみ</vt:lpstr>
      <vt:lpstr>TAGE の実装：予測ミスからの回復をどうするか</vt:lpstr>
      <vt:lpstr>TAGE 系を実装をする際の注意</vt:lpstr>
      <vt:lpstr>分岐予測</vt:lpstr>
      <vt:lpstr>間接分岐予測器</vt:lpstr>
      <vt:lpstr>ITTAGE (Indirect Target TAGE)</vt:lpstr>
      <vt:lpstr>BLBP (Bit-level Perceptron Prediction)</vt:lpstr>
      <vt:lpstr>分岐予測</vt:lpstr>
      <vt:lpstr>複数命令フェッチへの対応</vt:lpstr>
      <vt:lpstr>ナイーブな方法と問題</vt:lpstr>
      <vt:lpstr>Basic block BTB</vt:lpstr>
      <vt:lpstr>ARM の実装方法</vt:lpstr>
      <vt:lpstr>Target history</vt:lpstr>
      <vt:lpstr>Target history + 予測器のマルチバンク化</vt:lpstr>
      <vt:lpstr>Target history を使った実装の備考</vt:lpstr>
      <vt:lpstr>Decoupled front-end</vt:lpstr>
      <vt:lpstr>実際の実装例</vt:lpstr>
      <vt:lpstr>分岐予測のまとめ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12847</cp:revision>
  <cp:lastPrinted>2014-12-10T13:40:48Z</cp:lastPrinted>
  <dcterms:created xsi:type="dcterms:W3CDTF">2014-11-17T10:53:59Z</dcterms:created>
  <dcterms:modified xsi:type="dcterms:W3CDTF">2023-08-12T14:32:53Z</dcterms:modified>
</cp:coreProperties>
</file>